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notesSlides/notesSlide13.xml" ContentType="application/vnd.openxmlformats-officedocument.presentationml.notesSlide+xml"/>
  <Override PartName="/ppt/tags/tag3.xml" ContentType="application/vnd.openxmlformats-officedocument.presentationml.tags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tags/tag6.xml" ContentType="application/vnd.openxmlformats-officedocument.presentationml.tags+xml"/>
  <Override PartName="/ppt/notesSlides/notesSlide17.xml" ContentType="application/vnd.openxmlformats-officedocument.presentationml.notesSlide+xml"/>
  <Override PartName="/ppt/tags/tag7.xml" ContentType="application/vnd.openxmlformats-officedocument.presentationml.tags+xml"/>
  <Override PartName="/ppt/notesSlides/notesSlide18.xml" ContentType="application/vnd.openxmlformats-officedocument.presentationml.notesSlide+xml"/>
  <Override PartName="/ppt/tags/tag8.xml" ContentType="application/vnd.openxmlformats-officedocument.presentationml.tags+xml"/>
  <Override PartName="/ppt/notesSlides/notesSlide19.xml" ContentType="application/vnd.openxmlformats-officedocument.presentationml.notesSlide+xml"/>
  <Override PartName="/ppt/tags/tag9.xml" ContentType="application/vnd.openxmlformats-officedocument.presentationml.tags+xml"/>
  <Override PartName="/ppt/notesSlides/notesSlide20.xml" ContentType="application/vnd.openxmlformats-officedocument.presentationml.notesSlide+xml"/>
  <Override PartName="/ppt/tags/tag10.xml" ContentType="application/vnd.openxmlformats-officedocument.presentationml.tags+xml"/>
  <Override PartName="/ppt/notesSlides/notesSlide21.xml" ContentType="application/vnd.openxmlformats-officedocument.presentationml.notesSlide+xml"/>
  <Override PartName="/ppt/tags/tag11.xml" ContentType="application/vnd.openxmlformats-officedocument.presentationml.tags+xml"/>
  <Override PartName="/ppt/notesSlides/notesSlide22.xml" ContentType="application/vnd.openxmlformats-officedocument.presentationml.notesSlide+xml"/>
  <Override PartName="/ppt/tags/tag12.xml" ContentType="application/vnd.openxmlformats-officedocument.presentationml.tags+xml"/>
  <Override PartName="/ppt/notesSlides/notesSlide23.xml" ContentType="application/vnd.openxmlformats-officedocument.presentationml.notesSlide+xml"/>
  <Override PartName="/ppt/tags/tag13.xml" ContentType="application/vnd.openxmlformats-officedocument.presentationml.tags+xml"/>
  <Override PartName="/ppt/notesSlides/notesSlide24.xml" ContentType="application/vnd.openxmlformats-officedocument.presentationml.notesSlide+xml"/>
  <Override PartName="/ppt/tags/tag14.xml" ContentType="application/vnd.openxmlformats-officedocument.presentationml.tags+xml"/>
  <Override PartName="/ppt/notesSlides/notesSlide25.xml" ContentType="application/vnd.openxmlformats-officedocument.presentationml.notesSlide+xml"/>
  <Override PartName="/ppt/tags/tag15.xml" ContentType="application/vnd.openxmlformats-officedocument.presentationml.tags+xml"/>
  <Override PartName="/ppt/notesSlides/notesSlide26.xml" ContentType="application/vnd.openxmlformats-officedocument.presentationml.notesSlide+xml"/>
  <Override PartName="/ppt/tags/tag16.xml" ContentType="application/vnd.openxmlformats-officedocument.presentationml.tags+xml"/>
  <Override PartName="/ppt/notesSlides/notesSlide27.xml" ContentType="application/vnd.openxmlformats-officedocument.presentationml.notesSlide+xml"/>
  <Override PartName="/ppt/tags/tag17.xml" ContentType="application/vnd.openxmlformats-officedocument.presentationml.tags+xml"/>
  <Override PartName="/ppt/notesSlides/notesSlide28.xml" ContentType="application/vnd.openxmlformats-officedocument.presentationml.notesSlide+xml"/>
  <Override PartName="/ppt/tags/tag18.xml" ContentType="application/vnd.openxmlformats-officedocument.presentationml.tags+xml"/>
  <Override PartName="/ppt/notesSlides/notesSlide29.xml" ContentType="application/vnd.openxmlformats-officedocument.presentationml.notesSlide+xml"/>
  <Override PartName="/ppt/tags/tag19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8" r:id="rId2"/>
    <p:sldId id="338" r:id="rId3"/>
    <p:sldId id="291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437" r:id="rId13"/>
    <p:sldId id="448" r:id="rId14"/>
    <p:sldId id="461" r:id="rId15"/>
    <p:sldId id="439" r:id="rId16"/>
    <p:sldId id="450" r:id="rId17"/>
    <p:sldId id="440" r:id="rId18"/>
    <p:sldId id="451" r:id="rId19"/>
    <p:sldId id="456" r:id="rId20"/>
    <p:sldId id="453" r:id="rId21"/>
    <p:sldId id="441" r:id="rId22"/>
    <p:sldId id="442" r:id="rId23"/>
    <p:sldId id="454" r:id="rId24"/>
    <p:sldId id="455" r:id="rId25"/>
    <p:sldId id="457" r:id="rId26"/>
    <p:sldId id="446" r:id="rId27"/>
    <p:sldId id="458" r:id="rId28"/>
    <p:sldId id="447" r:id="rId29"/>
    <p:sldId id="459" r:id="rId30"/>
    <p:sldId id="460" r:id="rId31"/>
    <p:sldId id="337" r:id="rId32"/>
  </p:sldIdLst>
  <p:sldSz cx="10477500" cy="7345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FB621-33D4-4D6F-8E72-255E8574918F}" type="datetimeFigureOut">
              <a:rPr lang="pt-BR" smtClean="0"/>
              <a:t>06/04/2022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28725" y="1143000"/>
            <a:ext cx="44005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BBCF4-F3EB-44D9-A54F-EBF0ACE35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18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6248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6626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FB6AC7E4-90ED-445E-B406-F5021769AD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38B5E33-BE3C-4E0B-8449-A5AE4BFB2EF5}" type="slidenum">
              <a:rPr lang="en-US" altLang="pt-BR" smtClean="0"/>
              <a:pPr>
                <a:spcBef>
                  <a:spcPct val="0"/>
                </a:spcBef>
              </a:pPr>
              <a:t>12</a:t>
            </a:fld>
            <a:endParaRPr lang="en-US" altLang="pt-BR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0013B447-7DE3-42D2-8D1F-4A6639BBAF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0EAFDAEC-B700-419A-AAA0-B4B41D800D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CA67F4EE-F915-40FD-B8B2-7226C0352E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381933-55BF-44A3-A7F1-183DA1959FB0}" type="slidenum">
              <a:rPr lang="en-US" altLang="pt-BR" smtClean="0"/>
              <a:pPr>
                <a:spcBef>
                  <a:spcPct val="0"/>
                </a:spcBef>
              </a:pPr>
              <a:t>13</a:t>
            </a:fld>
            <a:endParaRPr lang="en-US" altLang="pt-BR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BF642C4B-4338-4D80-BB24-399CA3DC34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95BC5EA4-6FF0-4BEF-A48E-052FED7FA8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6AAF9F36-0C8F-45FE-83E8-544BD5BD74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051D2E-1FE6-40DF-BC11-54453D4F3E6A}" type="slidenum">
              <a:rPr lang="en-US" altLang="pt-BR" smtClean="0"/>
              <a:pPr>
                <a:spcBef>
                  <a:spcPct val="0"/>
                </a:spcBef>
              </a:pPr>
              <a:t>14</a:t>
            </a:fld>
            <a:endParaRPr lang="en-US" altLang="pt-BR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71D6AC8C-3832-484F-A54A-737F99B20F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51E347E1-8CA9-4450-A473-A8A3DE15E0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778AF1C7-E5B2-41CE-A953-4948CE9ED9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864169-3219-4281-A17F-069E53C3FBE4}" type="slidenum">
              <a:rPr lang="en-US" altLang="pt-BR" smtClean="0"/>
              <a:pPr>
                <a:spcBef>
                  <a:spcPct val="0"/>
                </a:spcBef>
              </a:pPr>
              <a:t>15</a:t>
            </a:fld>
            <a:endParaRPr lang="en-US" altLang="pt-BR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19BAA6CF-4A68-4066-AA05-055A95E5F7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D9CFCB57-D928-4710-B559-5313DB082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DC18727D-6701-4435-A156-986D89A83E7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677310F-DE93-46E8-8D7A-E59A1ED73ED1}" type="slidenum">
              <a:rPr lang="en-US" altLang="pt-BR" smtClean="0"/>
              <a:pPr>
                <a:spcBef>
                  <a:spcPct val="0"/>
                </a:spcBef>
              </a:pPr>
              <a:t>16</a:t>
            </a:fld>
            <a:endParaRPr lang="en-US" altLang="pt-BR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F85316B6-F149-4F9A-843C-5926E3DC93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29B1C959-1EFC-4333-BF7A-8385B54A32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C58516FF-5A57-4DFA-9847-1D59C7E446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9D0A89-B562-4507-AAA5-2F3335A7ACDD}" type="slidenum">
              <a:rPr lang="en-US" altLang="pt-BR" smtClean="0"/>
              <a:pPr>
                <a:spcBef>
                  <a:spcPct val="0"/>
                </a:spcBef>
              </a:pPr>
              <a:t>17</a:t>
            </a:fld>
            <a:endParaRPr lang="en-US" altLang="pt-BR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7E264FAF-1C4C-4B2B-AFFC-EDFE88D6BE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7429BF05-6FFD-4D99-92F6-B073B995E4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82D467CF-CB23-4234-A4AC-6777101537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B1F9722-78F5-4560-AB30-BF80F119DB91}" type="slidenum">
              <a:rPr lang="en-US" altLang="pt-BR" smtClean="0"/>
              <a:pPr>
                <a:spcBef>
                  <a:spcPct val="0"/>
                </a:spcBef>
              </a:pPr>
              <a:t>18</a:t>
            </a:fld>
            <a:endParaRPr lang="en-US" altLang="pt-BR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FEFE7852-8A8E-4E3D-A789-8BFF2B040C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28B9D192-94E0-4C02-B702-257944DFBE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2629A39A-73DB-4DAA-8DD3-616D9C7AFF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CCEFD6-C556-4B61-AC68-036EAF3F8C11}" type="slidenum">
              <a:rPr lang="en-US" altLang="pt-BR" smtClean="0"/>
              <a:pPr>
                <a:spcBef>
                  <a:spcPct val="0"/>
                </a:spcBef>
              </a:pPr>
              <a:t>19</a:t>
            </a:fld>
            <a:endParaRPr lang="en-US" altLang="pt-BR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EFC0124E-9F88-41C3-A4A6-8CEFA53CBD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2F692946-CAEB-495B-88C4-3ECBE4C7D0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4484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0973E532-F453-4453-9F27-8248822880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18B9AC4-F73D-4455-9CB3-B03E598418B0}" type="slidenum">
              <a:rPr lang="en-US" altLang="pt-BR" smtClean="0"/>
              <a:pPr>
                <a:spcBef>
                  <a:spcPct val="0"/>
                </a:spcBef>
              </a:pPr>
              <a:t>20</a:t>
            </a:fld>
            <a:endParaRPr lang="en-US" altLang="pt-BR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9175B99C-8A8B-4037-B5BF-D40631DF60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0B8B4F62-4A2E-49EC-A64F-DA16B542FD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1C0244CF-CC55-407A-96A3-BA420CADDF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BDE80B-CE8A-4B82-BCDF-DB1702199F72}" type="slidenum">
              <a:rPr lang="en-US" altLang="pt-BR" smtClean="0"/>
              <a:pPr>
                <a:spcBef>
                  <a:spcPct val="0"/>
                </a:spcBef>
              </a:pPr>
              <a:t>21</a:t>
            </a:fld>
            <a:endParaRPr lang="en-US" altLang="pt-BR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96994C93-78E5-4166-B7E6-F06F974730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C53AA720-A470-4CB9-876B-9094EA2FE7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4D1449D5-2EF1-4B3A-BC4D-9EE8D16A14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C6FB447-4B60-4326-8BA1-459EA6F7F4DE}" type="slidenum">
              <a:rPr lang="en-US" altLang="pt-BR" smtClean="0"/>
              <a:pPr>
                <a:spcBef>
                  <a:spcPct val="0"/>
                </a:spcBef>
              </a:pPr>
              <a:t>22</a:t>
            </a:fld>
            <a:endParaRPr lang="en-US" altLang="pt-BR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7478C12D-8A35-428B-BDAE-B3E1408F28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9F46C2AB-1074-43D5-B4BA-A88C2536D0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943F197E-5278-4EEB-835F-FD980DB65E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C802616-D81F-487C-8E59-71D4C10BEE23}" type="slidenum">
              <a:rPr lang="en-US" altLang="pt-BR" smtClean="0"/>
              <a:pPr>
                <a:spcBef>
                  <a:spcPct val="0"/>
                </a:spcBef>
              </a:pPr>
              <a:t>23</a:t>
            </a:fld>
            <a:endParaRPr lang="en-US" altLang="pt-BR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7B8E9DE7-9BE7-4965-B6D9-B1FB982369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3448937E-61DF-4D63-BCBD-333DB7E3FE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CE387F7E-B7CB-462B-98EB-5FB3AF3C09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EA73FAC-D929-400C-BD47-5F5AAFB03F8D}" type="slidenum">
              <a:rPr lang="en-US" altLang="pt-BR" smtClean="0"/>
              <a:pPr>
                <a:spcBef>
                  <a:spcPct val="0"/>
                </a:spcBef>
              </a:pPr>
              <a:t>24</a:t>
            </a:fld>
            <a:endParaRPr lang="en-US" altLang="pt-BR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15AF5664-DA92-4300-BDFF-EEB5793234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AE5E2F04-8C65-4B0A-8067-229C0AAD7B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A1FB946D-2C13-4F4D-ABB5-9EE5435293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0DFE24-67A2-45E1-92C8-F7C079DB505A}" type="slidenum">
              <a:rPr lang="en-US" altLang="pt-BR" smtClean="0"/>
              <a:pPr>
                <a:spcBef>
                  <a:spcPct val="0"/>
                </a:spcBef>
              </a:pPr>
              <a:t>25</a:t>
            </a:fld>
            <a:endParaRPr lang="en-US" altLang="pt-BR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0E1D7646-0406-4F08-8A23-48C4E15337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BC1797F0-1FF5-42B5-A604-D063750A65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43D80596-742A-4168-A6AA-BF767BE686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DBD4531-FF36-45D6-AA98-E3988220988A}" type="slidenum">
              <a:rPr lang="en-US" altLang="pt-BR" smtClean="0"/>
              <a:pPr>
                <a:spcBef>
                  <a:spcPct val="0"/>
                </a:spcBef>
              </a:pPr>
              <a:t>26</a:t>
            </a:fld>
            <a:endParaRPr lang="en-US" altLang="pt-BR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C90B0286-CE01-48E5-936D-492735F548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1CB6BB6D-45B4-4D5C-B1F9-4CE4ED396C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B87D40D8-44F6-4494-93DC-0A1953FCD9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A9DB63-7A89-4B55-8D73-C8CE4F660A67}" type="slidenum">
              <a:rPr lang="en-US" altLang="pt-BR" smtClean="0"/>
              <a:pPr>
                <a:spcBef>
                  <a:spcPct val="0"/>
                </a:spcBef>
              </a:pPr>
              <a:t>27</a:t>
            </a:fld>
            <a:endParaRPr lang="en-US" altLang="pt-BR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43B538F4-0CA7-4C98-8E2A-C73AD3CD33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43D22180-B1A8-4BC9-AA56-88F97EDDDB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A91C6CBC-F54C-4E09-97CF-5D1398505B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3E3727-14B2-4DDE-BC81-B2A99B56EE04}" type="slidenum">
              <a:rPr lang="en-US" altLang="pt-BR" smtClean="0"/>
              <a:pPr>
                <a:spcBef>
                  <a:spcPct val="0"/>
                </a:spcBef>
              </a:pPr>
              <a:t>28</a:t>
            </a:fld>
            <a:endParaRPr lang="en-US" altLang="pt-BR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BAF716F4-D1C3-465E-B43C-8058344770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889B97AF-F42A-49D8-8DA9-94C50BDD74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7F13FA4E-7C49-479E-83BD-9D9725C053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28D4FE-8D8D-4E6D-BC73-D830F233CD86}" type="slidenum">
              <a:rPr lang="en-US" altLang="pt-BR" smtClean="0"/>
              <a:pPr>
                <a:spcBef>
                  <a:spcPct val="0"/>
                </a:spcBef>
              </a:pPr>
              <a:t>29</a:t>
            </a:fld>
            <a:endParaRPr lang="en-US" altLang="pt-BR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02135F73-74C4-4A07-AD4A-E3201A7F3E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C8A51D87-29D8-489E-A14C-76FFAD28C0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49459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86E5BAAD-743F-49B3-A908-507452E55A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CDE6B2-0BAE-4401-A870-21B1A6C4A7F4}" type="slidenum">
              <a:rPr lang="en-US" altLang="pt-BR" smtClean="0"/>
              <a:pPr>
                <a:spcBef>
                  <a:spcPct val="0"/>
                </a:spcBef>
              </a:pPr>
              <a:t>30</a:t>
            </a:fld>
            <a:endParaRPr lang="en-US" altLang="pt-BR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7CC64915-38A4-45D0-A342-77CA4E8750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2FCC7E1A-DF07-4952-9892-EC39D63109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9315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0945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2218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0818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1177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6393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e55b39f20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685800"/>
            <a:ext cx="48926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e55b39f20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1026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13" y="1202123"/>
            <a:ext cx="8905875" cy="2557275"/>
          </a:xfrm>
        </p:spPr>
        <p:txBody>
          <a:bodyPr anchor="b"/>
          <a:lstStyle>
            <a:lvl1pPr algn="ctr"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9688" y="3858016"/>
            <a:ext cx="7858125" cy="1773429"/>
          </a:xfrm>
        </p:spPr>
        <p:txBody>
          <a:bodyPr/>
          <a:lstStyle>
            <a:lvl1pPr marL="0" indent="0" algn="ctr">
              <a:buNone/>
              <a:defRPr sz="2571"/>
            </a:lvl1pPr>
            <a:lvl2pPr marL="489707" indent="0" algn="ctr">
              <a:buNone/>
              <a:defRPr sz="2142"/>
            </a:lvl2pPr>
            <a:lvl3pPr marL="979414" indent="0" algn="ctr">
              <a:buNone/>
              <a:defRPr sz="1928"/>
            </a:lvl3pPr>
            <a:lvl4pPr marL="1469121" indent="0" algn="ctr">
              <a:buNone/>
              <a:defRPr sz="1714"/>
            </a:lvl4pPr>
            <a:lvl5pPr marL="1958828" indent="0" algn="ctr">
              <a:buNone/>
              <a:defRPr sz="1714"/>
            </a:lvl5pPr>
            <a:lvl6pPr marL="2448535" indent="0" algn="ctr">
              <a:buNone/>
              <a:defRPr sz="1714"/>
            </a:lvl6pPr>
            <a:lvl7pPr marL="2938242" indent="0" algn="ctr">
              <a:buNone/>
              <a:defRPr sz="1714"/>
            </a:lvl7pPr>
            <a:lvl8pPr marL="3427948" indent="0" algn="ctr">
              <a:buNone/>
              <a:defRPr sz="1714"/>
            </a:lvl8pPr>
            <a:lvl9pPr marL="3917655" indent="0" algn="ctr">
              <a:buNone/>
              <a:defRPr sz="171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06/04/2022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65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06/04/2022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36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7961" y="391072"/>
            <a:ext cx="2259211" cy="62248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329" y="391072"/>
            <a:ext cx="6646664" cy="622485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06/04/2022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6790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7156" y="635534"/>
            <a:ext cx="9763188" cy="8178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7156" y="1645834"/>
            <a:ext cx="9763188" cy="48789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23860" lvl="0" indent="-392895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47720" lvl="1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571579" lvl="2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095439" lvl="3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619299" lvl="4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143159" lvl="5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667018" lvl="6" indent="-363792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190878" lvl="7" indent="-363792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714738" lvl="8" indent="-36379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708025" y="6659477"/>
            <a:ext cx="628719" cy="5620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77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06/04/2022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5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872" y="1831242"/>
            <a:ext cx="9036844" cy="3055466"/>
          </a:xfrm>
        </p:spPr>
        <p:txBody>
          <a:bodyPr anchor="b"/>
          <a:lstStyle>
            <a:lvl1pPr>
              <a:defRPr sz="64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872" y="4915614"/>
            <a:ext cx="9036844" cy="1606798"/>
          </a:xfrm>
        </p:spPr>
        <p:txBody>
          <a:bodyPr/>
          <a:lstStyle>
            <a:lvl1pPr marL="0" indent="0">
              <a:buNone/>
              <a:defRPr sz="2571">
                <a:solidFill>
                  <a:schemeClr val="tx1"/>
                </a:solidFill>
              </a:defRPr>
            </a:lvl1pPr>
            <a:lvl2pPr marL="489707" indent="0">
              <a:buNone/>
              <a:defRPr sz="2142">
                <a:solidFill>
                  <a:schemeClr val="tx1">
                    <a:tint val="75000"/>
                  </a:schemeClr>
                </a:solidFill>
              </a:defRPr>
            </a:lvl2pPr>
            <a:lvl3pPr marL="979414" indent="0">
              <a:buNone/>
              <a:defRPr sz="1928">
                <a:solidFill>
                  <a:schemeClr val="tx1">
                    <a:tint val="75000"/>
                  </a:schemeClr>
                </a:solidFill>
              </a:defRPr>
            </a:lvl3pPr>
            <a:lvl4pPr marL="1469121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4pPr>
            <a:lvl5pPr marL="195882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5pPr>
            <a:lvl6pPr marL="244853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6pPr>
            <a:lvl7pPr marL="2938242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7pPr>
            <a:lvl8pPr marL="3427948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8pPr>
            <a:lvl9pPr marL="3917655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06/04/2022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552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328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4234" y="1955363"/>
            <a:ext cx="4452938" cy="466056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06/04/2022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2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391074"/>
            <a:ext cx="9036844" cy="141976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694" y="1800635"/>
            <a:ext cx="4432473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694" y="2683098"/>
            <a:ext cx="4432473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4235" y="1800635"/>
            <a:ext cx="4454302" cy="882463"/>
          </a:xfrm>
        </p:spPr>
        <p:txBody>
          <a:bodyPr anchor="b"/>
          <a:lstStyle>
            <a:lvl1pPr marL="0" indent="0">
              <a:buNone/>
              <a:defRPr sz="2571" b="1"/>
            </a:lvl1pPr>
            <a:lvl2pPr marL="489707" indent="0">
              <a:buNone/>
              <a:defRPr sz="2142" b="1"/>
            </a:lvl2pPr>
            <a:lvl3pPr marL="979414" indent="0">
              <a:buNone/>
              <a:defRPr sz="1928" b="1"/>
            </a:lvl3pPr>
            <a:lvl4pPr marL="1469121" indent="0">
              <a:buNone/>
              <a:defRPr sz="1714" b="1"/>
            </a:lvl4pPr>
            <a:lvl5pPr marL="1958828" indent="0">
              <a:buNone/>
              <a:defRPr sz="1714" b="1"/>
            </a:lvl5pPr>
            <a:lvl6pPr marL="2448535" indent="0">
              <a:buNone/>
              <a:defRPr sz="1714" b="1"/>
            </a:lvl6pPr>
            <a:lvl7pPr marL="2938242" indent="0">
              <a:buNone/>
              <a:defRPr sz="1714" b="1"/>
            </a:lvl7pPr>
            <a:lvl8pPr marL="3427948" indent="0">
              <a:buNone/>
              <a:defRPr sz="1714" b="1"/>
            </a:lvl8pPr>
            <a:lvl9pPr marL="3917655" indent="0">
              <a:buNone/>
              <a:defRPr sz="171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4235" y="2683098"/>
            <a:ext cx="4454302" cy="394643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06/04/2022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920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06/04/2022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435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06/04/2022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663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4302" y="1057598"/>
            <a:ext cx="5304234" cy="5219969"/>
          </a:xfrm>
        </p:spPr>
        <p:txBody>
          <a:bodyPr/>
          <a:lstStyle>
            <a:lvl1pPr>
              <a:defRPr sz="3428"/>
            </a:lvl1pPr>
            <a:lvl2pPr>
              <a:defRPr sz="2999"/>
            </a:lvl2pPr>
            <a:lvl3pPr>
              <a:defRPr sz="2571"/>
            </a:lvl3pPr>
            <a:lvl4pPr>
              <a:defRPr sz="2142"/>
            </a:lvl4pPr>
            <a:lvl5pPr>
              <a:defRPr sz="2142"/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06/04/2022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877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693" y="489691"/>
            <a:ext cx="3379266" cy="1713918"/>
          </a:xfrm>
        </p:spPr>
        <p:txBody>
          <a:bodyPr anchor="b"/>
          <a:lstStyle>
            <a:lvl1pPr>
              <a:defRPr sz="342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54302" y="1057598"/>
            <a:ext cx="5304234" cy="5219969"/>
          </a:xfrm>
        </p:spPr>
        <p:txBody>
          <a:bodyPr anchor="t"/>
          <a:lstStyle>
            <a:lvl1pPr marL="0" indent="0">
              <a:buNone/>
              <a:defRPr sz="3428"/>
            </a:lvl1pPr>
            <a:lvl2pPr marL="489707" indent="0">
              <a:buNone/>
              <a:defRPr sz="2999"/>
            </a:lvl2pPr>
            <a:lvl3pPr marL="979414" indent="0">
              <a:buNone/>
              <a:defRPr sz="2571"/>
            </a:lvl3pPr>
            <a:lvl4pPr marL="1469121" indent="0">
              <a:buNone/>
              <a:defRPr sz="2142"/>
            </a:lvl4pPr>
            <a:lvl5pPr marL="1958828" indent="0">
              <a:buNone/>
              <a:defRPr sz="2142"/>
            </a:lvl5pPr>
            <a:lvl6pPr marL="2448535" indent="0">
              <a:buNone/>
              <a:defRPr sz="2142"/>
            </a:lvl6pPr>
            <a:lvl7pPr marL="2938242" indent="0">
              <a:buNone/>
              <a:defRPr sz="2142"/>
            </a:lvl7pPr>
            <a:lvl8pPr marL="3427948" indent="0">
              <a:buNone/>
              <a:defRPr sz="2142"/>
            </a:lvl8pPr>
            <a:lvl9pPr marL="3917655" indent="0">
              <a:buNone/>
              <a:defRPr sz="2142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693" y="2203609"/>
            <a:ext cx="3379266" cy="4082458"/>
          </a:xfrm>
        </p:spPr>
        <p:txBody>
          <a:bodyPr/>
          <a:lstStyle>
            <a:lvl1pPr marL="0" indent="0">
              <a:buNone/>
              <a:defRPr sz="1714"/>
            </a:lvl1pPr>
            <a:lvl2pPr marL="489707" indent="0">
              <a:buNone/>
              <a:defRPr sz="1500"/>
            </a:lvl2pPr>
            <a:lvl3pPr marL="979414" indent="0">
              <a:buNone/>
              <a:defRPr sz="1285"/>
            </a:lvl3pPr>
            <a:lvl4pPr marL="1469121" indent="0">
              <a:buNone/>
              <a:defRPr sz="1071"/>
            </a:lvl4pPr>
            <a:lvl5pPr marL="1958828" indent="0">
              <a:buNone/>
              <a:defRPr sz="1071"/>
            </a:lvl5pPr>
            <a:lvl6pPr marL="2448535" indent="0">
              <a:buNone/>
              <a:defRPr sz="1071"/>
            </a:lvl6pPr>
            <a:lvl7pPr marL="2938242" indent="0">
              <a:buNone/>
              <a:defRPr sz="1071"/>
            </a:lvl7pPr>
            <a:lvl8pPr marL="3427948" indent="0">
              <a:buNone/>
              <a:defRPr sz="1071"/>
            </a:lvl8pPr>
            <a:lvl9pPr marL="3917655" indent="0">
              <a:buNone/>
              <a:defRPr sz="107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8136-D917-46AA-94D8-A8640C577D35}" type="datetimeFigureOut">
              <a:rPr lang="pt-BR" smtClean="0"/>
              <a:t>06/04/2022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43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328" y="391074"/>
            <a:ext cx="9036844" cy="14197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328" y="1955363"/>
            <a:ext cx="9036844" cy="466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8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18136-D917-46AA-94D8-A8640C577D35}" type="datetimeFigureOut">
              <a:rPr lang="pt-BR" smtClean="0"/>
              <a:t>06/04/2022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0672" y="6808065"/>
            <a:ext cx="3536156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9734" y="6808065"/>
            <a:ext cx="2357438" cy="3910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15C4C-892E-4C77-A4B3-E45F7316CD3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913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79414" rtl="0" eaLnBrk="1" latinLnBrk="0" hangingPunct="1">
        <a:lnSpc>
          <a:spcPct val="90000"/>
        </a:lnSpc>
        <a:spcBef>
          <a:spcPct val="0"/>
        </a:spcBef>
        <a:buNone/>
        <a:defRPr sz="47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4853" indent="-244853" algn="l" defTabSz="979414" rtl="0" eaLnBrk="1" latinLnBrk="0" hangingPunct="1">
        <a:lnSpc>
          <a:spcPct val="90000"/>
        </a:lnSpc>
        <a:spcBef>
          <a:spcPts val="1071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1pPr>
      <a:lvl2pPr marL="734560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571" kern="1200">
          <a:solidFill>
            <a:schemeClr val="tx1"/>
          </a:solidFill>
          <a:latin typeface="+mn-lt"/>
          <a:ea typeface="+mn-ea"/>
          <a:cs typeface="+mn-cs"/>
        </a:defRPr>
      </a:lvl2pPr>
      <a:lvl3pPr marL="1224267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3pPr>
      <a:lvl4pPr marL="1713974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2203681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693388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3183095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672802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4162509" indent="-244853" algn="l" defTabSz="979414" rtl="0" eaLnBrk="1" latinLnBrk="0" hangingPunct="1">
        <a:lnSpc>
          <a:spcPct val="90000"/>
        </a:lnSpc>
        <a:spcBef>
          <a:spcPts val="536"/>
        </a:spcBef>
        <a:buFont typeface="Arial" panose="020B0604020202020204" pitchFamily="34" charset="0"/>
        <a:buChar char="•"/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1pPr>
      <a:lvl2pPr marL="489707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2pPr>
      <a:lvl3pPr marL="979414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3pPr>
      <a:lvl4pPr marL="1469121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4pPr>
      <a:lvl5pPr marL="195882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5pPr>
      <a:lvl6pPr marL="244853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6pPr>
      <a:lvl7pPr marL="2938242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8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8pPr>
      <a:lvl9pPr marL="3917655" algn="l" defTabSz="979414" rtl="0" eaLnBrk="1" latinLnBrk="0" hangingPunct="1">
        <a:defRPr sz="19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costa@ifsp.edu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openxmlformats.org/officeDocument/2006/relationships/hyperlink" Target="https://www.youtube.com/watch?v=aVV2s78bzcw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5.jpe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6.png"/><Relationship Id="rId5" Type="http://schemas.openxmlformats.org/officeDocument/2006/relationships/hyperlink" Target="https://www.youtube.com/watch?app=desktop&amp;v=UHCR5DVX0S8" TargetMode="Externa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hyperlink" Target="https://www.youtube.com/watch?v=P7fi4hP_y80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app=desktop&amp;v=UHCR5DVX0S8" TargetMode="External"/><Relationship Id="rId5" Type="http://schemas.openxmlformats.org/officeDocument/2006/relationships/hyperlink" Target="https://www.youtube.com/watch?v=aVV2s78bzcw" TargetMode="Externa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hyperlink" Target="https://mundoeducacao.uol.com.br/geografia/toyotismo.htm" TargetMode="External"/><Relationship Id="rId4" Type="http://schemas.openxmlformats.org/officeDocument/2006/relationships/hyperlink" Target="https://mundoeducacao.uol.com.br/geografia/taylorismo-fordismo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7;p13">
            <a:extLst>
              <a:ext uri="{FF2B5EF4-FFF2-40B4-BE49-F238E27FC236}">
                <a16:creationId xmlns:a16="http://schemas.microsoft.com/office/drawing/2014/main" id="{393B59DF-93CF-4E74-B484-703E22D505ED}"/>
              </a:ext>
            </a:extLst>
          </p:cNvPr>
          <p:cNvSpPr txBox="1"/>
          <p:nvPr/>
        </p:nvSpPr>
        <p:spPr>
          <a:xfrm>
            <a:off x="796264" y="2467333"/>
            <a:ext cx="9101540" cy="77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algn="ctr"/>
            <a:r>
              <a:rPr lang="pt-BR" sz="3667" dirty="0"/>
              <a:t> </a:t>
            </a:r>
            <a:endParaRPr sz="3437" b="1" dirty="0"/>
          </a:p>
        </p:txBody>
      </p:sp>
      <p:sp>
        <p:nvSpPr>
          <p:cNvPr id="10" name="Google Shape;59;p13">
            <a:extLst>
              <a:ext uri="{FF2B5EF4-FFF2-40B4-BE49-F238E27FC236}">
                <a16:creationId xmlns:a16="http://schemas.microsoft.com/office/drawing/2014/main" id="{B3692A97-698A-4A06-9575-4DD96547DA5E}"/>
              </a:ext>
            </a:extLst>
          </p:cNvPr>
          <p:cNvSpPr txBox="1"/>
          <p:nvPr/>
        </p:nvSpPr>
        <p:spPr>
          <a:xfrm>
            <a:off x="1612490" y="3421062"/>
            <a:ext cx="6840946" cy="1458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758" tIns="104758" rIns="104758" bIns="104758" anchor="t" anchorCtr="0">
            <a:spAutoFit/>
          </a:bodyPr>
          <a:lstStyle/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Prof. Dr. Cesar da Costa </a:t>
            </a:r>
          </a:p>
          <a:p>
            <a:pPr indent="515856" algn="ctr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E-mail:</a:t>
            </a: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ccosta@ifsp.edu.br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15856" algn="ctr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Site: www.professorcesarcosta.com.br </a:t>
            </a:r>
            <a:endParaRPr lang="pt-BR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D40F89C-EE0F-408F-92CA-D5435003F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553196"/>
              </p:ext>
            </p:extLst>
          </p:nvPr>
        </p:nvGraphicFramePr>
        <p:xfrm>
          <a:off x="1212569" y="388004"/>
          <a:ext cx="8268929" cy="1334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8929">
                  <a:extLst>
                    <a:ext uri="{9D8B030D-6E8A-4147-A177-3AD203B41FA5}">
                      <a16:colId xmlns:a16="http://schemas.microsoft.com/office/drawing/2014/main" val="11600888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36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Introdução ao Desenvolvimento de Projetos</a:t>
                      </a:r>
                    </a:p>
                  </a:txBody>
                  <a:tcPr marL="118745" marR="118745" marT="118745" marB="11874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95108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0DE7064A-73D5-433E-ADF5-8E3F7E675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6225" y="3924300"/>
            <a:ext cx="104775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A6825E2B-F339-40CF-B782-61534647C20D}"/>
              </a:ext>
            </a:extLst>
          </p:cNvPr>
          <p:cNvCxnSpPr>
            <a:endCxn id="9" idx="3"/>
          </p:cNvCxnSpPr>
          <p:nvPr/>
        </p:nvCxnSpPr>
        <p:spPr>
          <a:xfrm>
            <a:off x="924232" y="2855275"/>
            <a:ext cx="897357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E4CD111E-D738-4CE1-8DB0-9A4DFC3C2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06" y="6231410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AC6B3786-5F57-4556-95A1-32E725ACA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4788" y="1959902"/>
            <a:ext cx="7489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pt-BR" altLang="pt-BR" sz="1800" dirty="0"/>
              <a:t> Automação de Processos Industriais</a:t>
            </a:r>
            <a:r>
              <a:rPr lang="pt-BR" altLang="pt-BR" sz="2400" dirty="0"/>
              <a:t> 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54BCAC6-FB23-48E6-AA20-8F50DF341100}"/>
              </a:ext>
            </a:extLst>
          </p:cNvPr>
          <p:cNvSpPr txBox="1"/>
          <p:nvPr/>
        </p:nvSpPr>
        <p:spPr>
          <a:xfrm>
            <a:off x="265588" y="510281"/>
            <a:ext cx="6017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Sistemas de Produção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 2">
            <a:extLst>
              <a:ext uri="{FF2B5EF4-FFF2-40B4-BE49-F238E27FC236}">
                <a16:creationId xmlns:a16="http://schemas.microsoft.com/office/drawing/2014/main" id="{1F95BA83-924A-4628-B050-AB360A440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179" y="1685538"/>
            <a:ext cx="54864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489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54BCAC6-FB23-48E6-AA20-8F50DF341100}"/>
              </a:ext>
            </a:extLst>
          </p:cNvPr>
          <p:cNvSpPr txBox="1"/>
          <p:nvPr/>
        </p:nvSpPr>
        <p:spPr>
          <a:xfrm>
            <a:off x="265588" y="510281"/>
            <a:ext cx="6017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Sistemas de Produção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9D9FA36-D57A-43F3-921C-0F5611A42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756" y="1497371"/>
            <a:ext cx="8281987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 dirty="0"/>
              <a:t>Várias etapas do desenvolvimento de um produto podem ser automatizadas, ou inseridas em algum tipo de automação.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pt-BR" altLang="pt-BR" sz="2000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 dirty="0"/>
              <a:t>Para tanto, os tipos de ferramentas mais utilizadas na automação da produção são: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pt-BR" altLang="pt-BR" sz="2000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Planejamento do Processo Assistido por Computador (CAPP);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000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Manufatura Assistida por Computador (CAM);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000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Sistema de Manufatura Flexível (FMS);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000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Manufatura Integrada por Computador (CIM). </a:t>
            </a:r>
          </a:p>
        </p:txBody>
      </p:sp>
    </p:spTree>
    <p:extLst>
      <p:ext uri="{BB962C8B-B14F-4D97-AF65-F5344CB8AC3E}">
        <p14:creationId xmlns:p14="http://schemas.microsoft.com/office/powerpoint/2010/main" val="2189808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1">
            <a:extLst>
              <a:ext uri="{FF2B5EF4-FFF2-40B4-BE49-F238E27FC236}">
                <a16:creationId xmlns:a16="http://schemas.microsoft.com/office/drawing/2014/main" id="{F8883D9D-767C-48F3-B384-3D08A9975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85" y="715833"/>
            <a:ext cx="933473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 b="1"/>
              <a:t>Sistemas de automação da produção industrial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B47CC64-2737-4D90-8E29-E764D83CE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28" y="1513281"/>
            <a:ext cx="8870545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/>
              <a:t>CAPP Planejamento do processo assistido por computador </a:t>
            </a:r>
          </a:p>
        </p:txBody>
      </p:sp>
      <p:pic>
        <p:nvPicPr>
          <p:cNvPr id="29700" name="Áudio 3">
            <a:hlinkClick r:id="" action="ppaction://media"/>
            <a:extLst>
              <a:ext uri="{FF2B5EF4-FFF2-40B4-BE49-F238E27FC236}">
                <a16:creationId xmlns:a16="http://schemas.microsoft.com/office/drawing/2014/main" id="{C6D3703A-2D0C-4E12-A2F9-BBE4EA60C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CaixaDeTexto 4">
            <a:extLst>
              <a:ext uri="{FF2B5EF4-FFF2-40B4-BE49-F238E27FC236}">
                <a16:creationId xmlns:a16="http://schemas.microsoft.com/office/drawing/2014/main" id="{C1AE43DF-82B2-43E5-932F-90300D6E7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28" y="2249518"/>
            <a:ext cx="8754923" cy="470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 dirty="0"/>
              <a:t>Há poucos anos atrás, o </a:t>
            </a:r>
            <a:r>
              <a:rPr lang="pt-BR" altLang="pt-BR" sz="2142" dirty="0" err="1"/>
              <a:t>processista</a:t>
            </a:r>
            <a:r>
              <a:rPr lang="pt-BR" altLang="pt-BR" sz="2142" dirty="0"/>
              <a:t> documentava o plano de processo utilizando a forma manuscrita e, em alguns casos, digitava em sistemas </a:t>
            </a:r>
            <a:r>
              <a:rPr lang="pt-BR" altLang="pt-BR" sz="2142" dirty="0">
                <a:solidFill>
                  <a:srgbClr val="FF0000"/>
                </a:solidFill>
              </a:rPr>
              <a:t>PCP (Planejamento e Controle da Produção).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pt-BR" altLang="pt-BR" sz="2142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 dirty="0"/>
              <a:t> Esta forma de planejar o processo de fabricação continua sendo empregada em várias empresas de manufatura. Contudo, este modo de planejamento possui uma baixa produtividade, na qual 63% do tempo é gasto com a redação do plano.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pt-BR" altLang="pt-BR" sz="2142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 dirty="0"/>
              <a:t>Junto a isto, o tempo utilizado em cálculos diversos e em recuperação de informações totalizam 29% , ou seja, 92% do tempo era empregue em funções que não agregavam valor diretamente, e apenas 8% eram utilizado em funções como concepção e análise. </a:t>
            </a:r>
          </a:p>
        </p:txBody>
      </p:sp>
    </p:spTree>
    <p:custDataLst>
      <p:tags r:id="rId1"/>
    </p:custDataLst>
  </p:cSld>
  <p:clrMapOvr>
    <a:masterClrMapping/>
  </p:clrMapOvr>
  <p:transition spd="slow" advTm="313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1">
            <a:extLst>
              <a:ext uri="{FF2B5EF4-FFF2-40B4-BE49-F238E27FC236}">
                <a16:creationId xmlns:a16="http://schemas.microsoft.com/office/drawing/2014/main" id="{EB84724A-48FF-46B8-ADA8-8CBB21AC4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85" y="715833"/>
            <a:ext cx="933473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 b="1"/>
              <a:t>Sistemas de automação da produção industrial</a:t>
            </a:r>
          </a:p>
        </p:txBody>
      </p:sp>
      <p:sp>
        <p:nvSpPr>
          <p:cNvPr id="31747" name="CaixaDeTexto 2">
            <a:extLst>
              <a:ext uri="{FF2B5EF4-FFF2-40B4-BE49-F238E27FC236}">
                <a16:creationId xmlns:a16="http://schemas.microsoft.com/office/drawing/2014/main" id="{230E0C77-D5D8-49D1-841B-249680C98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28" y="1513281"/>
            <a:ext cx="8870545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/>
              <a:t>CAPP Planejamento do processo assistido por computador </a:t>
            </a:r>
          </a:p>
        </p:txBody>
      </p:sp>
      <p:pic>
        <p:nvPicPr>
          <p:cNvPr id="31748" name="Áudio 3">
            <a:hlinkClick r:id="" action="ppaction://media"/>
            <a:extLst>
              <a:ext uri="{FF2B5EF4-FFF2-40B4-BE49-F238E27FC236}">
                <a16:creationId xmlns:a16="http://schemas.microsoft.com/office/drawing/2014/main" id="{89968A9E-906E-4E4E-B2E0-3669C4CF4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CaixaDeTexto 4">
            <a:extLst>
              <a:ext uri="{FF2B5EF4-FFF2-40B4-BE49-F238E27FC236}">
                <a16:creationId xmlns:a16="http://schemas.microsoft.com/office/drawing/2014/main" id="{A05E6338-8144-4E2A-AB80-35B0073B6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4" y="2438252"/>
            <a:ext cx="8561087" cy="305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/>
              <a:t>As características do planejamento de processo convencional, que dependem da experiência do processista, resultam em problemas que podem ser resolvidos pela aplicação do computador.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pt-BR" altLang="pt-BR" sz="2142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/>
              <a:t>As informações produzidas pelo CAPP tornam-se padronizadas, eliminando-se a inconsistência de plano obtidos por processistas diferentes. A qualidade da documentação enviada ao chão-de-fábrica eleva-se também, garantindo o domínio do processo. </a:t>
            </a:r>
          </a:p>
        </p:txBody>
      </p:sp>
    </p:spTree>
    <p:custDataLst>
      <p:tags r:id="rId1"/>
    </p:custDataLst>
  </p:cSld>
  <p:clrMapOvr>
    <a:masterClrMapping/>
  </p:clrMapOvr>
  <p:transition spd="slow" advTm="313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1">
            <a:extLst>
              <a:ext uri="{FF2B5EF4-FFF2-40B4-BE49-F238E27FC236}">
                <a16:creationId xmlns:a16="http://schemas.microsoft.com/office/drawing/2014/main" id="{00E1D1AE-3C35-41B9-BC31-D8F3F5159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85" y="715833"/>
            <a:ext cx="933473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 b="1"/>
              <a:t>Sistemas de automação da produção industrial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9FD714F-FC40-4ECE-9362-C795DB221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28" y="1513281"/>
            <a:ext cx="8870545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/>
              <a:t>CAPP Planejamento do processo assistido por computador </a:t>
            </a:r>
          </a:p>
        </p:txBody>
      </p:sp>
      <p:pic>
        <p:nvPicPr>
          <p:cNvPr id="35844" name="Áudio 3">
            <a:hlinkClick r:id="" action="ppaction://media"/>
            <a:extLst>
              <a:ext uri="{FF2B5EF4-FFF2-40B4-BE49-F238E27FC236}">
                <a16:creationId xmlns:a16="http://schemas.microsoft.com/office/drawing/2014/main" id="{7E26D73A-F717-4F7A-8F12-48C23B207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Imagem 4" descr="Texto&#10;&#10;Descrição gerada automaticamente">
            <a:extLst>
              <a:ext uri="{FF2B5EF4-FFF2-40B4-BE49-F238E27FC236}">
                <a16:creationId xmlns:a16="http://schemas.microsoft.com/office/drawing/2014/main" id="{1D7E9EAB-3DB1-47FA-8C1F-74F1DAB65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98" y="2669495"/>
            <a:ext cx="9197005" cy="347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313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ixaDeTexto 1">
            <a:extLst>
              <a:ext uri="{FF2B5EF4-FFF2-40B4-BE49-F238E27FC236}">
                <a16:creationId xmlns:a16="http://schemas.microsoft.com/office/drawing/2014/main" id="{4D36857A-29C6-46CD-9B38-E59ACBF0B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85" y="715833"/>
            <a:ext cx="933473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 b="1"/>
              <a:t>Sistemas de automação da produção industrial</a:t>
            </a:r>
          </a:p>
        </p:txBody>
      </p:sp>
      <p:sp>
        <p:nvSpPr>
          <p:cNvPr id="37891" name="CaixaDeTexto 1">
            <a:extLst>
              <a:ext uri="{FF2B5EF4-FFF2-40B4-BE49-F238E27FC236}">
                <a16:creationId xmlns:a16="http://schemas.microsoft.com/office/drawing/2014/main" id="{6F3CEC6C-9259-408A-B3C9-75CF2DDBE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35" y="1436767"/>
            <a:ext cx="8715817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/>
              <a:t>CAM – Manufatura assistida por computador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14FB645-97FA-4B8D-859D-2AC03020B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21" y="2207010"/>
            <a:ext cx="8792330" cy="108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/>
              <a:t>As siglas </a:t>
            </a:r>
            <a:r>
              <a:rPr lang="pt-BR" altLang="pt-BR" sz="2142" b="1"/>
              <a:t>CAD</a:t>
            </a:r>
            <a:r>
              <a:rPr lang="pt-BR" altLang="pt-BR" sz="2142"/>
              <a:t>/</a:t>
            </a:r>
            <a:r>
              <a:rPr lang="pt-BR" altLang="pt-BR" sz="2142" b="1"/>
              <a:t>CAM</a:t>
            </a:r>
            <a:r>
              <a:rPr lang="pt-BR" altLang="pt-BR" sz="2142"/>
              <a:t>, significam “projeto assistido por computador” (</a:t>
            </a:r>
            <a:r>
              <a:rPr lang="pt-BR" altLang="pt-BR" sz="2142" b="1"/>
              <a:t>CAD</a:t>
            </a:r>
            <a:r>
              <a:rPr lang="pt-BR" altLang="pt-BR" sz="2142"/>
              <a:t>, em inglês, computer-aided design) e “fabricação assistida por computador”, (</a:t>
            </a:r>
            <a:r>
              <a:rPr lang="pt-BR" altLang="pt-BR" sz="2142" b="1"/>
              <a:t>CAM</a:t>
            </a:r>
            <a:r>
              <a:rPr lang="pt-BR" altLang="pt-BR" sz="2142"/>
              <a:t>, em inglês, computer-aided manufacturing).</a:t>
            </a:r>
          </a:p>
        </p:txBody>
      </p:sp>
      <p:pic>
        <p:nvPicPr>
          <p:cNvPr id="37893" name="Áudio 2">
            <a:hlinkClick r:id="" action="ppaction://media"/>
            <a:extLst>
              <a:ext uri="{FF2B5EF4-FFF2-40B4-BE49-F238E27FC236}">
                <a16:creationId xmlns:a16="http://schemas.microsoft.com/office/drawing/2014/main" id="{BB7491A7-90C9-4CC9-8718-4D1ACFE1D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7C41E15-541A-4FB9-9D14-4B57D759B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116" y="3994042"/>
            <a:ext cx="8715817" cy="141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/>
              <a:t>Os softwares CAD/CAM são usados para projetar e fabricar protótipos, produtos acabados e os processos de produção. Um sistema CAD/CAM integrado oferece uma solução completa, do projeto à manufatura.</a:t>
            </a:r>
          </a:p>
        </p:txBody>
      </p:sp>
    </p:spTree>
    <p:custDataLst>
      <p:tags r:id="rId1"/>
    </p:custDataLst>
  </p:cSld>
  <p:clrMapOvr>
    <a:masterClrMapping/>
  </p:clrMapOvr>
  <p:transition spd="slow" advTm="308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aixaDeTexto 1">
            <a:extLst>
              <a:ext uri="{FF2B5EF4-FFF2-40B4-BE49-F238E27FC236}">
                <a16:creationId xmlns:a16="http://schemas.microsoft.com/office/drawing/2014/main" id="{817C5AEE-0C97-4A9D-9333-92B901BEF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85" y="715833"/>
            <a:ext cx="933473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 b="1"/>
              <a:t>Sistemas de automação da produção industrial</a:t>
            </a:r>
          </a:p>
        </p:txBody>
      </p:sp>
      <p:sp>
        <p:nvSpPr>
          <p:cNvPr id="39939" name="CaixaDeTexto 1">
            <a:extLst>
              <a:ext uri="{FF2B5EF4-FFF2-40B4-BE49-F238E27FC236}">
                <a16:creationId xmlns:a16="http://schemas.microsoft.com/office/drawing/2014/main" id="{4C518ECB-BE27-4BE2-BA70-C34D06C71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35" y="1436767"/>
            <a:ext cx="8715817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/>
              <a:t>CAM – Manufatura assistida por computador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4670277-BC99-4685-92A2-DD7EB0928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192" y="2207010"/>
            <a:ext cx="8406359" cy="141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/>
              <a:t>A manufatura assistida por computador (CAM) consiste no uso de sistemas computacionais para planejamento, gerenciamento e controle das operações de uma fábrica. O CAM pode ser classificado em duas grandes categorias: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37CD793-9155-4A84-97C8-FB6005008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922" y="4135167"/>
            <a:ext cx="8096902" cy="108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 b="1"/>
              <a:t>Sistemas computadorizados de controle e monitoração</a:t>
            </a:r>
            <a:r>
              <a:rPr lang="pt-BR" altLang="pt-BR" sz="2142"/>
              <a:t>: neste caso, o computador liga-se diretamente ao processo a ser monitorado ou controlado;</a:t>
            </a:r>
          </a:p>
        </p:txBody>
      </p:sp>
      <p:pic>
        <p:nvPicPr>
          <p:cNvPr id="39942" name="Áudio 2">
            <a:hlinkClick r:id="" action="ppaction://media"/>
            <a:extLst>
              <a:ext uri="{FF2B5EF4-FFF2-40B4-BE49-F238E27FC236}">
                <a16:creationId xmlns:a16="http://schemas.microsoft.com/office/drawing/2014/main" id="{28C5D148-2E7A-4A62-BEE5-26FA33F57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308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aixaDeTexto 1">
            <a:extLst>
              <a:ext uri="{FF2B5EF4-FFF2-40B4-BE49-F238E27FC236}">
                <a16:creationId xmlns:a16="http://schemas.microsoft.com/office/drawing/2014/main" id="{E19D43E8-42D7-42E2-B313-6D9A4120F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85" y="715833"/>
            <a:ext cx="933473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 b="1"/>
              <a:t>Sistemas de automação da produção industrial</a:t>
            </a:r>
          </a:p>
        </p:txBody>
      </p:sp>
      <p:sp>
        <p:nvSpPr>
          <p:cNvPr id="41987" name="CaixaDeTexto 1">
            <a:extLst>
              <a:ext uri="{FF2B5EF4-FFF2-40B4-BE49-F238E27FC236}">
                <a16:creationId xmlns:a16="http://schemas.microsoft.com/office/drawing/2014/main" id="{C26F024D-20FA-4DFB-B2A1-73338ADC2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35" y="1436767"/>
            <a:ext cx="8715817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/>
              <a:t>CAM – Manufatura assistida por computador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5AE958-95B5-4943-8830-A872D9FBA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6464" y="4492234"/>
            <a:ext cx="8406359" cy="141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Alguns exemplos do CAM, como suporte de manufatura, são: programação CNC de peças por software; planejamento e programação da produção; planejamento de necessidades de material (MRP); de controle de chão de fábrica; etc.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67C20C4-AC87-4F5C-A609-1DAAD7A18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67" y="2259720"/>
            <a:ext cx="7943874" cy="174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 b="1"/>
              <a:t>Sistemas de suporte da produção</a:t>
            </a:r>
            <a:r>
              <a:rPr lang="pt-BR" altLang="pt-BR" sz="2142"/>
              <a:t>: trata-se de uma aplicação indireta. O computador é utilizado como ferramenta de suporte para as atividades de produção, não havendo interface direta do computador com o processo de manufatura.</a:t>
            </a:r>
          </a:p>
        </p:txBody>
      </p:sp>
      <p:pic>
        <p:nvPicPr>
          <p:cNvPr id="41990" name="Áudio 2">
            <a:hlinkClick r:id="" action="ppaction://media"/>
            <a:extLst>
              <a:ext uri="{FF2B5EF4-FFF2-40B4-BE49-F238E27FC236}">
                <a16:creationId xmlns:a16="http://schemas.microsoft.com/office/drawing/2014/main" id="{CC7C611F-4D6B-4A9C-89A0-51B7FC380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353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aixaDeTexto 1">
            <a:extLst>
              <a:ext uri="{FF2B5EF4-FFF2-40B4-BE49-F238E27FC236}">
                <a16:creationId xmlns:a16="http://schemas.microsoft.com/office/drawing/2014/main" id="{E4C78DFD-E2DC-4C1D-9E2A-A60E0AE8C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85" y="588309"/>
            <a:ext cx="933473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 b="1"/>
              <a:t>Sistemas de automação da produção industrial</a:t>
            </a:r>
          </a:p>
        </p:txBody>
      </p:sp>
      <p:sp>
        <p:nvSpPr>
          <p:cNvPr id="44035" name="CaixaDeTexto 1">
            <a:extLst>
              <a:ext uri="{FF2B5EF4-FFF2-40B4-BE49-F238E27FC236}">
                <a16:creationId xmlns:a16="http://schemas.microsoft.com/office/drawing/2014/main" id="{28476EED-4197-40CA-8ECA-CC36344D0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843" y="1265035"/>
            <a:ext cx="8715817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/>
              <a:t>CAM – Manufatura assistida por computador</a:t>
            </a:r>
          </a:p>
        </p:txBody>
      </p:sp>
      <p:pic>
        <p:nvPicPr>
          <p:cNvPr id="44036" name="Áudio 2">
            <a:hlinkClick r:id="" action="ppaction://media"/>
            <a:extLst>
              <a:ext uri="{FF2B5EF4-FFF2-40B4-BE49-F238E27FC236}">
                <a16:creationId xmlns:a16="http://schemas.microsoft.com/office/drawing/2014/main" id="{E156B3E2-08C4-4EBD-BEC9-A82A1F7A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Imagem 1">
            <a:extLst>
              <a:ext uri="{FF2B5EF4-FFF2-40B4-BE49-F238E27FC236}">
                <a16:creationId xmlns:a16="http://schemas.microsoft.com/office/drawing/2014/main" id="{2EB74E76-1169-4F25-9871-593846377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920" y="1652707"/>
            <a:ext cx="5796376" cy="5514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35339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aixaDeTexto 1">
            <a:extLst>
              <a:ext uri="{FF2B5EF4-FFF2-40B4-BE49-F238E27FC236}">
                <a16:creationId xmlns:a16="http://schemas.microsoft.com/office/drawing/2014/main" id="{CC7D8560-2FE9-4237-9461-3272120A8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85" y="588309"/>
            <a:ext cx="933473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 b="1"/>
              <a:t>Sistemas de automação da produção industrial</a:t>
            </a:r>
          </a:p>
        </p:txBody>
      </p:sp>
      <p:sp>
        <p:nvSpPr>
          <p:cNvPr id="46083" name="CaixaDeTexto 1">
            <a:extLst>
              <a:ext uri="{FF2B5EF4-FFF2-40B4-BE49-F238E27FC236}">
                <a16:creationId xmlns:a16="http://schemas.microsoft.com/office/drawing/2014/main" id="{5144052D-3DEB-47CC-8BDE-6AE98F11C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843" y="1265035"/>
            <a:ext cx="8715817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/>
              <a:t>CAM – Manufatura assistida por computador</a:t>
            </a:r>
          </a:p>
        </p:txBody>
      </p:sp>
      <p:pic>
        <p:nvPicPr>
          <p:cNvPr id="46084" name="Áudio 2">
            <a:hlinkClick r:id="" action="ppaction://media"/>
            <a:extLst>
              <a:ext uri="{FF2B5EF4-FFF2-40B4-BE49-F238E27FC236}">
                <a16:creationId xmlns:a16="http://schemas.microsoft.com/office/drawing/2014/main" id="{C78DEBB2-6F58-41CB-A1A0-B7E95BE66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CaixaDeTexto 1">
            <a:extLst>
              <a:ext uri="{FF2B5EF4-FFF2-40B4-BE49-F238E27FC236}">
                <a16:creationId xmlns:a16="http://schemas.microsoft.com/office/drawing/2014/main" id="{519B728D-11EB-457F-A74B-C9A094B9A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842" y="6525811"/>
            <a:ext cx="8290738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928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https://www.youtube.com/watch?v=aVV2s78bzcw</a:t>
            </a:r>
            <a:endParaRPr lang="pt-BR" altLang="pt-BR" sz="1928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altLang="pt-BR" sz="1928" dirty="0">
              <a:ea typeface="Calibri" panose="020F0502020204030204" pitchFamily="34" charset="0"/>
            </a:endParaRPr>
          </a:p>
        </p:txBody>
      </p:sp>
      <p:pic>
        <p:nvPicPr>
          <p:cNvPr id="46086" name="Imagem 3">
            <a:extLst>
              <a:ext uri="{FF2B5EF4-FFF2-40B4-BE49-F238E27FC236}">
                <a16:creationId xmlns:a16="http://schemas.microsoft.com/office/drawing/2014/main" id="{88387466-2E06-4413-9B91-12C8F93C0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26" y="1877148"/>
            <a:ext cx="9113691" cy="431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35339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1">
            <a:extLst>
              <a:ext uri="{FF2B5EF4-FFF2-40B4-BE49-F238E27FC236}">
                <a16:creationId xmlns:a16="http://schemas.microsoft.com/office/drawing/2014/main" id="{978BA16A-EF18-4559-A53D-7DE810249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65" y="469106"/>
            <a:ext cx="2952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pt-BR" altLang="pt-BR" sz="2400" b="1" dirty="0"/>
              <a:t>Conceito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4BCAC6-FB23-48E6-AA20-8F50DF341100}"/>
              </a:ext>
            </a:extLst>
          </p:cNvPr>
          <p:cNvSpPr txBox="1"/>
          <p:nvPr/>
        </p:nvSpPr>
        <p:spPr>
          <a:xfrm>
            <a:off x="4227872" y="469106"/>
            <a:ext cx="6017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Automação de Processos Industriais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B77EE91-CFCE-4978-B626-BBEC6E434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700" y="1161538"/>
            <a:ext cx="6017342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 dirty="0"/>
              <a:t>Atualmente, assiste-se a uma nova tendência, que vem sendo implementada no setor secundário da economia desde o início da Terceira Revolução Industrial: a </a:t>
            </a:r>
            <a:r>
              <a:rPr lang="pt-BR" altLang="pt-BR" sz="2000" b="1" dirty="0"/>
              <a:t>automação da produção industrial</a:t>
            </a:r>
            <a:r>
              <a:rPr lang="pt-BR" altLang="pt-BR" sz="2000" dirty="0"/>
              <a:t>.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pt-BR" altLang="pt-BR" sz="2000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pt-BR" altLang="pt-BR" sz="2000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 dirty="0"/>
              <a:t>Agora, em muitas fábricas, não são mais os trabalhadores que realizam determinadas atividades, mas sim modernos maquinários.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pt-BR" altLang="pt-BR" sz="2000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pt-BR" altLang="pt-BR" sz="2000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 dirty="0"/>
              <a:t> Assim, um serviço, que antes era executado por dezenas de pessoas, passa a ser agora operado por apenas um responsável por manter e operar os </a:t>
            </a:r>
            <a:r>
              <a:rPr lang="pt-BR" altLang="pt-BR" sz="2000" i="1" dirty="0"/>
              <a:t>softwares</a:t>
            </a:r>
            <a:r>
              <a:rPr lang="pt-BR" altLang="pt-BR" sz="2000" dirty="0"/>
              <a:t> que irão guiar toda a linha produtiva. </a:t>
            </a:r>
          </a:p>
        </p:txBody>
      </p:sp>
      <p:pic>
        <p:nvPicPr>
          <p:cNvPr id="9" name="Imagem 5" descr="Uma imagem contendo edifício, homem, água, grande&#10;&#10;Descrição gerada automaticamente">
            <a:extLst>
              <a:ext uri="{FF2B5EF4-FFF2-40B4-BE49-F238E27FC236}">
                <a16:creationId xmlns:a16="http://schemas.microsoft.com/office/drawing/2014/main" id="{C0390165-5356-4FCC-ACF2-7386E32F1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4" y="2318332"/>
            <a:ext cx="3554412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61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aixaDeTexto 1">
            <a:extLst>
              <a:ext uri="{FF2B5EF4-FFF2-40B4-BE49-F238E27FC236}">
                <a16:creationId xmlns:a16="http://schemas.microsoft.com/office/drawing/2014/main" id="{52CA84C5-18D9-4899-9ADF-3E41A8184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85" y="715833"/>
            <a:ext cx="933473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 b="1"/>
              <a:t>Sistemas de automação da produção industrial</a:t>
            </a:r>
          </a:p>
        </p:txBody>
      </p:sp>
      <p:sp>
        <p:nvSpPr>
          <p:cNvPr id="48131" name="CaixaDeTexto 1">
            <a:extLst>
              <a:ext uri="{FF2B5EF4-FFF2-40B4-BE49-F238E27FC236}">
                <a16:creationId xmlns:a16="http://schemas.microsoft.com/office/drawing/2014/main" id="{2329C985-0365-41AA-9CDA-190BEFBE7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35" y="1436767"/>
            <a:ext cx="8715817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 dirty="0"/>
              <a:t>FMS – Sistema de manufatura flexível (Célula de Manufatura) </a:t>
            </a:r>
          </a:p>
        </p:txBody>
      </p:sp>
      <p:pic>
        <p:nvPicPr>
          <p:cNvPr id="48132" name="Áudio 2">
            <a:hlinkClick r:id="" action="ppaction://media"/>
            <a:extLst>
              <a:ext uri="{FF2B5EF4-FFF2-40B4-BE49-F238E27FC236}">
                <a16:creationId xmlns:a16="http://schemas.microsoft.com/office/drawing/2014/main" id="{8D5A54DA-464E-4A7D-A44E-0084122E7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Imagem 3" descr="Diagrama, Desenho técnico&#10;&#10;Descrição gerada automaticamente">
            <a:extLst>
              <a:ext uri="{FF2B5EF4-FFF2-40B4-BE49-F238E27FC236}">
                <a16:creationId xmlns:a16="http://schemas.microsoft.com/office/drawing/2014/main" id="{768D68A3-6D99-4045-86A7-47F0BF686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435" y="2285224"/>
            <a:ext cx="6289466" cy="412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47645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aixaDeTexto 1">
            <a:extLst>
              <a:ext uri="{FF2B5EF4-FFF2-40B4-BE49-F238E27FC236}">
                <a16:creationId xmlns:a16="http://schemas.microsoft.com/office/drawing/2014/main" id="{076B34AD-C199-48C1-A8EC-6D843C78E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85" y="715833"/>
            <a:ext cx="933473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 b="1"/>
              <a:t>Sistemas de automação da produção industrial</a:t>
            </a:r>
          </a:p>
        </p:txBody>
      </p:sp>
      <p:sp>
        <p:nvSpPr>
          <p:cNvPr id="50179" name="CaixaDeTexto 1">
            <a:extLst>
              <a:ext uri="{FF2B5EF4-FFF2-40B4-BE49-F238E27FC236}">
                <a16:creationId xmlns:a16="http://schemas.microsoft.com/office/drawing/2014/main" id="{EA949481-E094-4450-AF00-086BB239B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35" y="1436767"/>
            <a:ext cx="8715817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/>
              <a:t>FMS – Sistema de manufatura flexível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311B97E-4457-4CCB-8B8B-67AE7A88A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67" y="2259720"/>
            <a:ext cx="8440366" cy="371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 dirty="0"/>
              <a:t>Os sistemas de manufaturas flexíveis ou </a:t>
            </a:r>
            <a:r>
              <a:rPr lang="pt-BR" altLang="pt-BR" sz="2142" dirty="0" err="1"/>
              <a:t>Flexible</a:t>
            </a:r>
            <a:r>
              <a:rPr lang="pt-BR" altLang="pt-BR" sz="2142" dirty="0"/>
              <a:t> Manufacturing System (FMS), são sistemas de produção automatizados, capazes de produzir uma grande variedade de peças e produtos por meio de um único equipamento e software.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pt-BR" altLang="pt-BR" sz="2142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pt-BR" altLang="pt-BR" sz="2142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 dirty="0"/>
              <a:t>Eles fornecem uma série de benefícios de produção e ajudam as empresas a alcançarem o sucesso em seus negócios sem muitas máquinas em sua fábrica. Projetados para reagirem e se adaptarem às diversas mudanças nos processos industriais, incluindo falhas.</a:t>
            </a:r>
          </a:p>
        </p:txBody>
      </p:sp>
      <p:pic>
        <p:nvPicPr>
          <p:cNvPr id="50181" name="Áudio 2">
            <a:hlinkClick r:id="" action="ppaction://media"/>
            <a:extLst>
              <a:ext uri="{FF2B5EF4-FFF2-40B4-BE49-F238E27FC236}">
                <a16:creationId xmlns:a16="http://schemas.microsoft.com/office/drawing/2014/main" id="{6C9CE9D0-B2EF-4CBF-8A22-E211BE312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47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aixaDeTexto 1">
            <a:extLst>
              <a:ext uri="{FF2B5EF4-FFF2-40B4-BE49-F238E27FC236}">
                <a16:creationId xmlns:a16="http://schemas.microsoft.com/office/drawing/2014/main" id="{8304E352-B579-4957-BB59-AA62F117F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85" y="715833"/>
            <a:ext cx="933473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 b="1"/>
              <a:t>Sistemas de automação da produção industrial</a:t>
            </a:r>
          </a:p>
        </p:txBody>
      </p:sp>
      <p:sp>
        <p:nvSpPr>
          <p:cNvPr id="54275" name="CaixaDeTexto 1">
            <a:extLst>
              <a:ext uri="{FF2B5EF4-FFF2-40B4-BE49-F238E27FC236}">
                <a16:creationId xmlns:a16="http://schemas.microsoft.com/office/drawing/2014/main" id="{48493DA9-3CA0-4133-9622-B67B9C665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35" y="1436767"/>
            <a:ext cx="8715817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/>
              <a:t>Célula de Manufatura </a:t>
            </a:r>
          </a:p>
        </p:txBody>
      </p:sp>
      <p:pic>
        <p:nvPicPr>
          <p:cNvPr id="54276" name="Áudio 2">
            <a:hlinkClick r:id="" action="ppaction://media"/>
            <a:extLst>
              <a:ext uri="{FF2B5EF4-FFF2-40B4-BE49-F238E27FC236}">
                <a16:creationId xmlns:a16="http://schemas.microsoft.com/office/drawing/2014/main" id="{E4502F0C-0CBA-4681-A7A6-08B733CA3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CaixaDeTexto 1">
            <a:extLst>
              <a:ext uri="{FF2B5EF4-FFF2-40B4-BE49-F238E27FC236}">
                <a16:creationId xmlns:a16="http://schemas.microsoft.com/office/drawing/2014/main" id="{60863ABA-0F9D-481E-9C91-02B5B776F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598" y="6504933"/>
            <a:ext cx="8482874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928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https://www.youtube.com/watch?app=desktop&amp;v=UHCR5DVX0S8</a:t>
            </a:r>
            <a:endParaRPr lang="pt-BR" altLang="pt-BR" sz="1928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altLang="pt-BR" sz="1928" dirty="0">
              <a:ea typeface="Calibri" panose="020F0502020204030204" pitchFamily="34" charset="0"/>
            </a:endParaRPr>
          </a:p>
        </p:txBody>
      </p:sp>
      <p:pic>
        <p:nvPicPr>
          <p:cNvPr id="54278" name="Imagem 4">
            <a:extLst>
              <a:ext uri="{FF2B5EF4-FFF2-40B4-BE49-F238E27FC236}">
                <a16:creationId xmlns:a16="http://schemas.microsoft.com/office/drawing/2014/main" id="{EAC6E529-9F26-421E-AB77-F80DA03BD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13" y="2030176"/>
            <a:ext cx="7333461" cy="408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27783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aixaDeTexto 1">
            <a:extLst>
              <a:ext uri="{FF2B5EF4-FFF2-40B4-BE49-F238E27FC236}">
                <a16:creationId xmlns:a16="http://schemas.microsoft.com/office/drawing/2014/main" id="{81E646E4-A9A7-422C-9870-13DD6ECB3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85" y="715833"/>
            <a:ext cx="933473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 b="1"/>
              <a:t>Sistemas de automação da produção industrial</a:t>
            </a:r>
          </a:p>
        </p:txBody>
      </p:sp>
      <p:sp>
        <p:nvSpPr>
          <p:cNvPr id="56323" name="CaixaDeTexto 1">
            <a:extLst>
              <a:ext uri="{FF2B5EF4-FFF2-40B4-BE49-F238E27FC236}">
                <a16:creationId xmlns:a16="http://schemas.microsoft.com/office/drawing/2014/main" id="{D2FE548D-E0B9-4E98-872E-0B160458F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35" y="1436767"/>
            <a:ext cx="8715817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/>
              <a:t>Célula de Manufatura </a:t>
            </a:r>
          </a:p>
        </p:txBody>
      </p:sp>
      <p:pic>
        <p:nvPicPr>
          <p:cNvPr id="56324" name="Áudio 2">
            <a:hlinkClick r:id="" action="ppaction://media"/>
            <a:extLst>
              <a:ext uri="{FF2B5EF4-FFF2-40B4-BE49-F238E27FC236}">
                <a16:creationId xmlns:a16="http://schemas.microsoft.com/office/drawing/2014/main" id="{16EA0564-EE0C-4461-B66F-8BE8D807D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DF1F6D4-7641-4E0D-8D8D-8C9ECEA11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21" y="2207010"/>
            <a:ext cx="9023573" cy="141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pt-BR" altLang="pt-BR" sz="2142"/>
              <a:t>As </a:t>
            </a:r>
            <a:r>
              <a:rPr lang="pt-BR" altLang="pt-BR" sz="2142" b="1"/>
              <a:t>células de manufatura</a:t>
            </a:r>
            <a:r>
              <a:rPr lang="pt-BR" altLang="pt-BR" sz="2142"/>
              <a:t> consistem em um arranjo físico de máquinas ou recursos cuja sequência </a:t>
            </a:r>
            <a:r>
              <a:rPr lang="pt-BR" altLang="pt-BR" sz="2142" b="1"/>
              <a:t>é</a:t>
            </a:r>
            <a:r>
              <a:rPr lang="pt-BR" altLang="pt-BR" sz="2142"/>
              <a:t> exatamente igual às etapas produtivas, reduzindo ou zerando estoques intermediários e o transporte de materiais em processo.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8FA061B-14C5-41FD-922A-C6497DFDD5BB}"/>
              </a:ext>
            </a:extLst>
          </p:cNvPr>
          <p:cNvSpPr txBox="1"/>
          <p:nvPr/>
        </p:nvSpPr>
        <p:spPr>
          <a:xfrm>
            <a:off x="765221" y="3827410"/>
            <a:ext cx="8693712" cy="36854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06067" indent="-306067">
              <a:buFont typeface="Wingdings" panose="05000000000000000000" pitchFamily="2" charset="2"/>
              <a:buChar char="v"/>
              <a:defRPr/>
            </a:pPr>
            <a:r>
              <a:rPr lang="pt-BR" sz="2142" b="1" dirty="0"/>
              <a:t>Suas principais vantagens:</a:t>
            </a:r>
          </a:p>
          <a:p>
            <a:pPr>
              <a:defRPr/>
            </a:pPr>
            <a:endParaRPr lang="pt-BR" sz="2142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2142" dirty="0"/>
              <a:t>Menor ciclo de fabricação;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2142" dirty="0"/>
              <a:t>Redução de setup;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2142" dirty="0"/>
              <a:t>Redução em transporte e movimentação;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2142" dirty="0"/>
              <a:t>Fluxo de fabricação simplificado;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2142" dirty="0"/>
              <a:t>Controle de produção simplificado;/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2142" dirty="0"/>
              <a:t>Redução de refugos e retrabalhos;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2142" dirty="0"/>
              <a:t>Melhoria da qualidade;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2142" dirty="0"/>
              <a:t>Menor número de operadores;</a:t>
            </a:r>
          </a:p>
          <a:p>
            <a:pPr>
              <a:defRPr/>
            </a:pPr>
            <a:endParaRPr lang="pt-BR" sz="1928" dirty="0"/>
          </a:p>
        </p:txBody>
      </p:sp>
    </p:spTree>
    <p:custDataLst>
      <p:tags r:id="rId1"/>
    </p:custDataLst>
  </p:cSld>
  <p:clrMapOvr>
    <a:masterClrMapping/>
  </p:clrMapOvr>
  <p:transition spd="slow" advTm="277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aixaDeTexto 1">
            <a:extLst>
              <a:ext uri="{FF2B5EF4-FFF2-40B4-BE49-F238E27FC236}">
                <a16:creationId xmlns:a16="http://schemas.microsoft.com/office/drawing/2014/main" id="{A2B535D4-517D-43A0-B85D-BFA85847B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85" y="715833"/>
            <a:ext cx="933473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 b="1"/>
              <a:t>Sistemas de automação da produção industrial</a:t>
            </a:r>
          </a:p>
        </p:txBody>
      </p:sp>
      <p:sp>
        <p:nvSpPr>
          <p:cNvPr id="58371" name="CaixaDeTexto 1">
            <a:extLst>
              <a:ext uri="{FF2B5EF4-FFF2-40B4-BE49-F238E27FC236}">
                <a16:creationId xmlns:a16="http://schemas.microsoft.com/office/drawing/2014/main" id="{97EB031F-C40F-4C80-AEAB-7B87B16A76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827" y="1334748"/>
            <a:ext cx="8715817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/>
              <a:t>Célula de Manufatura </a:t>
            </a:r>
          </a:p>
        </p:txBody>
      </p:sp>
      <p:pic>
        <p:nvPicPr>
          <p:cNvPr id="58372" name="Áudio 2">
            <a:hlinkClick r:id="" action="ppaction://media"/>
            <a:extLst>
              <a:ext uri="{FF2B5EF4-FFF2-40B4-BE49-F238E27FC236}">
                <a16:creationId xmlns:a16="http://schemas.microsoft.com/office/drawing/2014/main" id="{291C99AC-7B77-49D5-9DE2-C5B3660BE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9B99993-C281-454E-9499-927528E83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21" y="1865247"/>
            <a:ext cx="9023573" cy="174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 typeface="Wingdings" panose="05000000000000000000" pitchFamily="2" charset="2"/>
              <a:buChar char="v"/>
            </a:pPr>
            <a:r>
              <a:rPr lang="pt-BR" altLang="pt-BR" sz="2142"/>
              <a:t>A </a:t>
            </a:r>
            <a:r>
              <a:rPr lang="pt-BR" altLang="pt-BR" sz="2142" b="1"/>
              <a:t>célula de manufatura</a:t>
            </a:r>
            <a:r>
              <a:rPr lang="pt-BR" altLang="pt-BR" sz="2142"/>
              <a:t> por processo </a:t>
            </a:r>
            <a:r>
              <a:rPr lang="pt-BR" altLang="pt-BR" sz="2142" b="1"/>
              <a:t>é</a:t>
            </a:r>
            <a:r>
              <a:rPr lang="pt-BR" altLang="pt-BR" sz="2142"/>
              <a:t> caracterizada pelo agrupamento de duas ou mais máquinas de mesmo tipo, operadas por um único homem e dispostas convenientemente de forma a minimizar os deslocamentos do operador, como, por exemplo, duas fresadoras, duas máquinas CNC.</a:t>
            </a:r>
          </a:p>
        </p:txBody>
      </p:sp>
      <p:pic>
        <p:nvPicPr>
          <p:cNvPr id="58374" name="Imagem 6" descr="Estação de metro&#10;&#10;Descrição gerada automaticamente com confiança baixa">
            <a:extLst>
              <a:ext uri="{FF2B5EF4-FFF2-40B4-BE49-F238E27FC236}">
                <a16:creationId xmlns:a16="http://schemas.microsoft.com/office/drawing/2014/main" id="{8FA183A2-6570-47B4-8E61-AD7DDDF72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239" y="3672681"/>
            <a:ext cx="4507536" cy="335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277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aixaDeTexto 1">
            <a:extLst>
              <a:ext uri="{FF2B5EF4-FFF2-40B4-BE49-F238E27FC236}">
                <a16:creationId xmlns:a16="http://schemas.microsoft.com/office/drawing/2014/main" id="{BA2FD093-7091-4C5E-A021-A0C4D55B4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85" y="715833"/>
            <a:ext cx="933473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 b="1"/>
              <a:t>Sistemas de automação da produção industrial</a:t>
            </a:r>
          </a:p>
        </p:txBody>
      </p:sp>
      <p:sp>
        <p:nvSpPr>
          <p:cNvPr id="62467" name="CaixaDeTexto 1">
            <a:extLst>
              <a:ext uri="{FF2B5EF4-FFF2-40B4-BE49-F238E27FC236}">
                <a16:creationId xmlns:a16="http://schemas.microsoft.com/office/drawing/2014/main" id="{92B5077C-C66B-42B4-9977-0BA436071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35" y="1436767"/>
            <a:ext cx="87158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800" dirty="0"/>
              <a:t>CIM – Manufatura integrada por computador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FE081F2-BBFA-4844-AC2E-20748B70B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949" y="2516466"/>
            <a:ext cx="7943874" cy="365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571" dirty="0"/>
              <a:t>Consiste na automação de processos de manufatura mediada por computadores.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pt-BR" altLang="pt-BR" sz="2571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571" dirty="0"/>
              <a:t>E através desses computadores utilizando programação, gerar uma administração melhor dos materiais, das máquinas e todos os outros componentes existentes dentro de um processo, fazendo a empresa ter um controle melhor e uma produção computadorizada.</a:t>
            </a:r>
          </a:p>
        </p:txBody>
      </p:sp>
      <p:pic>
        <p:nvPicPr>
          <p:cNvPr id="62469" name="Áudio 2">
            <a:hlinkClick r:id="" action="ppaction://media"/>
            <a:extLst>
              <a:ext uri="{FF2B5EF4-FFF2-40B4-BE49-F238E27FC236}">
                <a16:creationId xmlns:a16="http://schemas.microsoft.com/office/drawing/2014/main" id="{1EE681FB-1E36-4FC3-BBFA-6FF7B3F37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35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aixaDeTexto 1">
            <a:extLst>
              <a:ext uri="{FF2B5EF4-FFF2-40B4-BE49-F238E27FC236}">
                <a16:creationId xmlns:a16="http://schemas.microsoft.com/office/drawing/2014/main" id="{F0251EDB-FD5D-4684-A340-A46A18551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85" y="715833"/>
            <a:ext cx="933473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 b="1"/>
              <a:t>Sistemas de automação da produção industrial</a:t>
            </a:r>
          </a:p>
        </p:txBody>
      </p:sp>
      <p:sp>
        <p:nvSpPr>
          <p:cNvPr id="64515" name="CaixaDeTexto 1">
            <a:extLst>
              <a:ext uri="{FF2B5EF4-FFF2-40B4-BE49-F238E27FC236}">
                <a16:creationId xmlns:a16="http://schemas.microsoft.com/office/drawing/2014/main" id="{D7841BA1-1B0C-4B12-87CA-3E0A4BF5A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35" y="1436767"/>
            <a:ext cx="8715817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/>
              <a:t>CIM – Manufatura integrada por computador </a:t>
            </a:r>
          </a:p>
        </p:txBody>
      </p:sp>
      <p:pic>
        <p:nvPicPr>
          <p:cNvPr id="64516" name="Áudio 3">
            <a:hlinkClick r:id="" action="ppaction://media"/>
            <a:extLst>
              <a:ext uri="{FF2B5EF4-FFF2-40B4-BE49-F238E27FC236}">
                <a16:creationId xmlns:a16="http://schemas.microsoft.com/office/drawing/2014/main" id="{91D7E4D5-2AE7-4E27-9A28-38233E6B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Imagem 2">
            <a:extLst>
              <a:ext uri="{FF2B5EF4-FFF2-40B4-BE49-F238E27FC236}">
                <a16:creationId xmlns:a16="http://schemas.microsoft.com/office/drawing/2014/main" id="{DD6E9068-6DCA-4672-B723-EA6CA22A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366" y="1870346"/>
            <a:ext cx="6226555" cy="547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45272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aixaDeTexto 1">
            <a:extLst>
              <a:ext uri="{FF2B5EF4-FFF2-40B4-BE49-F238E27FC236}">
                <a16:creationId xmlns:a16="http://schemas.microsoft.com/office/drawing/2014/main" id="{C2A6FE1E-2BDD-4FCE-8CDF-3EB6FB5FBF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85" y="715833"/>
            <a:ext cx="933473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 b="1"/>
              <a:t>Sistemas de automação da produção industrial</a:t>
            </a:r>
          </a:p>
        </p:txBody>
      </p:sp>
      <p:sp>
        <p:nvSpPr>
          <p:cNvPr id="66563" name="CaixaDeTexto 1">
            <a:extLst>
              <a:ext uri="{FF2B5EF4-FFF2-40B4-BE49-F238E27FC236}">
                <a16:creationId xmlns:a16="http://schemas.microsoft.com/office/drawing/2014/main" id="{C289D26B-8882-4E71-B572-AECAF2081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35" y="1436767"/>
            <a:ext cx="8715817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/>
              <a:t>CIM – Manufatura integrada por computador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875654E-FCC8-4539-A4D5-EF6162CA9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436" y="2207009"/>
            <a:ext cx="6852271" cy="451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Áudio 3">
            <a:hlinkClick r:id="" action="ppaction://media"/>
            <a:extLst>
              <a:ext uri="{FF2B5EF4-FFF2-40B4-BE49-F238E27FC236}">
                <a16:creationId xmlns:a16="http://schemas.microsoft.com/office/drawing/2014/main" id="{EEB80DA3-FE5D-442B-99C9-08CD0EB3E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452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CaixaDeTexto 1">
            <a:extLst>
              <a:ext uri="{FF2B5EF4-FFF2-40B4-BE49-F238E27FC236}">
                <a16:creationId xmlns:a16="http://schemas.microsoft.com/office/drawing/2014/main" id="{318E95F9-68D1-49A0-AA0D-DF9BFB04F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85" y="715833"/>
            <a:ext cx="933473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 b="1"/>
              <a:t>Sistemas de automação da produção industrial</a:t>
            </a:r>
          </a:p>
        </p:txBody>
      </p:sp>
      <p:sp>
        <p:nvSpPr>
          <p:cNvPr id="68611" name="CaixaDeTexto 1">
            <a:extLst>
              <a:ext uri="{FF2B5EF4-FFF2-40B4-BE49-F238E27FC236}">
                <a16:creationId xmlns:a16="http://schemas.microsoft.com/office/drawing/2014/main" id="{DACBED2F-C8D4-4C41-A79D-3EEBD8D2A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35" y="1436767"/>
            <a:ext cx="8715817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/>
              <a:t>CIM – Manufatura integrada por computador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4B4FF24-BB9B-46C8-9613-B9D471C4D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706" y="2207009"/>
            <a:ext cx="7867359" cy="3388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142"/>
              <a:t>A integração requerida por um modelo de manufatura atende às seguintes funções dentro da indústria: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pt-BR" altLang="pt-BR" sz="2142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/>
              <a:t> </a:t>
            </a:r>
            <a:r>
              <a:rPr lang="pt-BR" altLang="pt-BR" sz="2142" b="1"/>
              <a:t>Engenharia</a:t>
            </a:r>
            <a:r>
              <a:rPr lang="pt-BR" altLang="pt-BR" sz="2142"/>
              <a:t> - de produtos de processos, sistema de produção, de planejamento e controle;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142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142" b="1"/>
              <a:t>Vendas e marketing </a:t>
            </a:r>
            <a:r>
              <a:rPr lang="pt-BR" altLang="pt-BR" sz="2142"/>
              <a:t>- planejamento da produção, da capacidade, fixação de preços, custos, controle de pedidos, controle de estoque, expedição, recursos humanos, entre outros.</a:t>
            </a:r>
          </a:p>
        </p:txBody>
      </p:sp>
      <p:pic>
        <p:nvPicPr>
          <p:cNvPr id="68613" name="Áudio 3">
            <a:hlinkClick r:id="" action="ppaction://media"/>
            <a:extLst>
              <a:ext uri="{FF2B5EF4-FFF2-40B4-BE49-F238E27FC236}">
                <a16:creationId xmlns:a16="http://schemas.microsoft.com/office/drawing/2014/main" id="{3BEE4220-BB33-40E5-BE6D-6B466A61D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434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aixaDeTexto 1">
            <a:extLst>
              <a:ext uri="{FF2B5EF4-FFF2-40B4-BE49-F238E27FC236}">
                <a16:creationId xmlns:a16="http://schemas.microsoft.com/office/drawing/2014/main" id="{A05C192A-8492-4762-9856-2D0A4E9D7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85" y="715833"/>
            <a:ext cx="933473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 b="1"/>
              <a:t>Sistemas de automação da produção industrial</a:t>
            </a:r>
          </a:p>
        </p:txBody>
      </p:sp>
      <p:sp>
        <p:nvSpPr>
          <p:cNvPr id="70659" name="CaixaDeTexto 1">
            <a:extLst>
              <a:ext uri="{FF2B5EF4-FFF2-40B4-BE49-F238E27FC236}">
                <a16:creationId xmlns:a16="http://schemas.microsoft.com/office/drawing/2014/main" id="{F717CB48-BF77-4DCF-B9F2-5C035E8AD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35" y="1436767"/>
            <a:ext cx="8715817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/>
              <a:t>CIM – Manufatura integrada por computador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63443AD-23BF-4C96-88AE-2A22B09D1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35" y="2285224"/>
            <a:ext cx="7867360" cy="40480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lang="pt-BR" sz="2142" b="1" dirty="0"/>
              <a:t>Objetivos dos sistemas computadorizados:</a:t>
            </a:r>
          </a:p>
          <a:p>
            <a:pPr marL="0" indent="0" algn="just">
              <a:spcBef>
                <a:spcPct val="0"/>
              </a:spcBef>
              <a:buClrTx/>
              <a:buSzTx/>
              <a:buNone/>
              <a:defRPr/>
            </a:pPr>
            <a:endParaRPr lang="pt-BR" sz="2142" b="1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pt-BR" sz="2142" b="1" dirty="0"/>
              <a:t>Simplificar</a:t>
            </a:r>
            <a:r>
              <a:rPr lang="pt-BR" sz="2142" dirty="0"/>
              <a:t> - sempre procurar "</a:t>
            </a:r>
            <a:r>
              <a:rPr lang="pt-BR" sz="2142" dirty="0" err="1"/>
              <a:t>reprojetar</a:t>
            </a:r>
            <a:r>
              <a:rPr lang="pt-BR" sz="2142" dirty="0"/>
              <a:t>" os processos de produção, procurando sempre uma forma simples, funcional e rápida forma de automação.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  <a:defRPr/>
            </a:pPr>
            <a:endParaRPr lang="pt-BR" sz="2142" b="1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pt-BR" sz="2142" b="1" dirty="0"/>
              <a:t>Automatizar</a:t>
            </a:r>
            <a:r>
              <a:rPr lang="pt-BR" sz="2142" dirty="0"/>
              <a:t> - os processos de processos de produção e as funções organizacionais que os </a:t>
            </a:r>
            <a:r>
              <a:rPr lang="pt-BR" sz="2142" dirty="0" err="1"/>
              <a:t>apóiam</a:t>
            </a:r>
            <a:r>
              <a:rPr lang="pt-BR" sz="2142" dirty="0"/>
              <a:t> com computadores.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  <a:defRPr/>
            </a:pPr>
            <a:endParaRPr lang="pt-BR" sz="2142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pt-BR" sz="2142" b="1" dirty="0"/>
              <a:t>Integrar</a:t>
            </a:r>
            <a:r>
              <a:rPr lang="pt-BR" sz="2142" dirty="0"/>
              <a:t> - buscar englobar todos os processos de produção e apoio utilizando computadores e todas as outras tecnologias da informação disponíveis.</a:t>
            </a:r>
            <a:endParaRPr lang="pt-BR" altLang="pt-BR" sz="2142" dirty="0"/>
          </a:p>
        </p:txBody>
      </p:sp>
      <p:pic>
        <p:nvPicPr>
          <p:cNvPr id="70661" name="Áudio 3">
            <a:hlinkClick r:id="" action="ppaction://media"/>
            <a:extLst>
              <a:ext uri="{FF2B5EF4-FFF2-40B4-BE49-F238E27FC236}">
                <a16:creationId xmlns:a16="http://schemas.microsoft.com/office/drawing/2014/main" id="{F3B87E23-6C12-41C6-B4D3-3FBC5CC26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434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4362181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1">
            <a:extLst>
              <a:ext uri="{FF2B5EF4-FFF2-40B4-BE49-F238E27FC236}">
                <a16:creationId xmlns:a16="http://schemas.microsoft.com/office/drawing/2014/main" id="{978BA16A-EF18-4559-A53D-7DE810249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65" y="469106"/>
            <a:ext cx="2952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pt-BR" altLang="pt-BR" sz="2400" b="1" dirty="0"/>
              <a:t>Conceito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4BCAC6-FB23-48E6-AA20-8F50DF341100}"/>
              </a:ext>
            </a:extLst>
          </p:cNvPr>
          <p:cNvSpPr txBox="1"/>
          <p:nvPr/>
        </p:nvSpPr>
        <p:spPr>
          <a:xfrm>
            <a:off x="4460158" y="378754"/>
            <a:ext cx="6017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Automação de Processos Industriais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EB2B048-B5EA-491A-9B58-F77E5D322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401" y="1680185"/>
            <a:ext cx="6017342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 dirty="0"/>
              <a:t>Como consequência dessa relação, há a possibilidade de se </a:t>
            </a:r>
            <a:r>
              <a:rPr lang="pt-BR" altLang="pt-BR" sz="2000" dirty="0">
                <a:solidFill>
                  <a:srgbClr val="FF0000"/>
                </a:solidFill>
              </a:rPr>
              <a:t>flexibilizar</a:t>
            </a:r>
            <a:r>
              <a:rPr lang="pt-BR" altLang="pt-BR" sz="2000" dirty="0"/>
              <a:t> a produção, isto é, adequar a quantidade de mercadorias fabricadas de acordo com as oscilações de consumo. </a:t>
            </a:r>
          </a:p>
          <a:p>
            <a:pPr marL="0" indent="0" algn="just">
              <a:spcBef>
                <a:spcPct val="0"/>
              </a:spcBef>
              <a:buClrTx/>
              <a:buSzTx/>
              <a:buNone/>
            </a:pPr>
            <a:endParaRPr lang="pt-BR" altLang="pt-BR" sz="2000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pt-BR" altLang="pt-BR" sz="2000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 dirty="0"/>
              <a:t>Além disso, os donos dos meios de produção intensificam os seus lucros, uma vez que diminuem os seus gastos com salários e direitos trabalhistas.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CAD545E4-1679-413A-B222-3AFD0CB96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0" y="2483379"/>
            <a:ext cx="4212000" cy="205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10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aixaDeTexto 1">
            <a:extLst>
              <a:ext uri="{FF2B5EF4-FFF2-40B4-BE49-F238E27FC236}">
                <a16:creationId xmlns:a16="http://schemas.microsoft.com/office/drawing/2014/main" id="{AB98679B-7799-45C0-B3B9-407A29E58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385" y="715833"/>
            <a:ext cx="9334732" cy="48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571" b="1"/>
              <a:t>Sistemas de automação da produção industrial</a:t>
            </a:r>
          </a:p>
        </p:txBody>
      </p:sp>
      <p:sp>
        <p:nvSpPr>
          <p:cNvPr id="72707" name="CaixaDeTexto 1">
            <a:extLst>
              <a:ext uri="{FF2B5EF4-FFF2-40B4-BE49-F238E27FC236}">
                <a16:creationId xmlns:a16="http://schemas.microsoft.com/office/drawing/2014/main" id="{8A2D3A0A-8ED8-469B-9355-6F86DE112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735" y="1436767"/>
            <a:ext cx="8715817" cy="42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142"/>
              <a:t>CIM – Manufatura integrada por computador </a:t>
            </a:r>
          </a:p>
        </p:txBody>
      </p:sp>
      <p:pic>
        <p:nvPicPr>
          <p:cNvPr id="72708" name="Áudio 3">
            <a:hlinkClick r:id="" action="ppaction://media"/>
            <a:extLst>
              <a:ext uri="{FF2B5EF4-FFF2-40B4-BE49-F238E27FC236}">
                <a16:creationId xmlns:a16="http://schemas.microsoft.com/office/drawing/2014/main" id="{4576046B-3374-4192-96DF-967099F9F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34" y="6668637"/>
            <a:ext cx="521997" cy="52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Imagem 3">
            <a:extLst>
              <a:ext uri="{FF2B5EF4-FFF2-40B4-BE49-F238E27FC236}">
                <a16:creationId xmlns:a16="http://schemas.microsoft.com/office/drawing/2014/main" id="{7FE8CAA4-31EE-4636-B23E-ED7D0E36B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192" y="1865247"/>
            <a:ext cx="6486703" cy="485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0" name="CaixaDeTexto 4">
            <a:extLst>
              <a:ext uri="{FF2B5EF4-FFF2-40B4-BE49-F238E27FC236}">
                <a16:creationId xmlns:a16="http://schemas.microsoft.com/office/drawing/2014/main" id="{6989B1EA-2080-4997-8843-DD4BA91DE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706" y="6723047"/>
            <a:ext cx="7712631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928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https://www.youtube.com/watch?v=P7fi4hP_y80</a:t>
            </a:r>
            <a:endParaRPr lang="pt-BR" altLang="pt-BR" sz="1928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altLang="pt-BR" sz="1928">
              <a:ea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43427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2" y="1344313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12688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E936DE16-68F8-4B27-8505-BEAD1647AC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52" y="1726356"/>
            <a:ext cx="3686175" cy="3381375"/>
          </a:xfrm>
          <a:prstGeom prst="rect">
            <a:avLst/>
          </a:prstGeom>
        </p:spPr>
      </p:pic>
      <p:sp>
        <p:nvSpPr>
          <p:cNvPr id="19" name="Google Shape;67;p14">
            <a:extLst>
              <a:ext uri="{FF2B5EF4-FFF2-40B4-BE49-F238E27FC236}">
                <a16:creationId xmlns:a16="http://schemas.microsoft.com/office/drawing/2014/main" id="{E9347E8C-FBB2-4414-B3B4-B1D41B8FF76D}"/>
              </a:ext>
            </a:extLst>
          </p:cNvPr>
          <p:cNvSpPr txBox="1"/>
          <p:nvPr/>
        </p:nvSpPr>
        <p:spPr>
          <a:xfrm>
            <a:off x="452636" y="625591"/>
            <a:ext cx="3981885" cy="1100765"/>
          </a:xfrm>
          <a:prstGeom prst="rect">
            <a:avLst/>
          </a:prstGeom>
        </p:spPr>
        <p:txBody>
          <a:bodyPr spcFirstLastPara="1" vert="horz" lIns="104775" tIns="52388" rIns="104775" bIns="52388" rtlCol="0" anchor="t" anchorCtr="0">
            <a:normAutofit/>
          </a:bodyPr>
          <a:lstStyle/>
          <a:p>
            <a:pPr>
              <a:spcBef>
                <a:spcPct val="0"/>
              </a:spcBef>
              <a:spcAft>
                <a:spcPts val="687"/>
              </a:spcAft>
            </a:pPr>
            <a:r>
              <a:rPr 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Conclusões</a:t>
            </a:r>
          </a:p>
          <a:p>
            <a:pPr>
              <a:spcBef>
                <a:spcPct val="0"/>
              </a:spcBef>
              <a:spcAft>
                <a:spcPts val="687"/>
              </a:spcAft>
            </a:pPr>
            <a:endParaRPr lang="en-US" sz="2292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CaixaDeTexto 4">
            <a:extLst>
              <a:ext uri="{FF2B5EF4-FFF2-40B4-BE49-F238E27FC236}">
                <a16:creationId xmlns:a16="http://schemas.microsoft.com/office/drawing/2014/main" id="{7F6B0CB2-08FD-4C44-974A-312181375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168" y="319571"/>
            <a:ext cx="2879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pt-BR" sz="2000" b="1" dirty="0"/>
              <a:t>Referência</a:t>
            </a:r>
            <a:endParaRPr lang="pt-BR" altLang="pt-BR" sz="20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4B84B52-A8CC-4B60-AC1E-ACC40CDD71A7}"/>
              </a:ext>
            </a:extLst>
          </p:cNvPr>
          <p:cNvSpPr txBox="1"/>
          <p:nvPr/>
        </p:nvSpPr>
        <p:spPr>
          <a:xfrm>
            <a:off x="4642929" y="3743402"/>
            <a:ext cx="5614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http://professorcesarcosta.com.br/disciplinas/n2en2indep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5D322EF-B649-4043-B0DF-AC8E8BC2B85B}"/>
              </a:ext>
            </a:extLst>
          </p:cNvPr>
          <p:cNvSpPr txBox="1"/>
          <p:nvPr/>
        </p:nvSpPr>
        <p:spPr>
          <a:xfrm>
            <a:off x="4742162" y="5354719"/>
            <a:ext cx="52405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http://professorcesarcosta.com.br/upload/imagens_upload/Apostila%20de%20Automacao%201.pdf</a:t>
            </a:r>
          </a:p>
        </p:txBody>
      </p:sp>
      <p:sp>
        <p:nvSpPr>
          <p:cNvPr id="12" name="CaixaDeTexto 1">
            <a:extLst>
              <a:ext uri="{FF2B5EF4-FFF2-40B4-BE49-F238E27FC236}">
                <a16:creationId xmlns:a16="http://schemas.microsoft.com/office/drawing/2014/main" id="{E83FCF4B-E09B-41B9-8C5E-ADFCD93DE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805" y="1275905"/>
            <a:ext cx="8290738" cy="68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928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https://www.youtube.com/watch?v=aVV2s78bzcw</a:t>
            </a:r>
            <a:endParaRPr lang="pt-BR" altLang="pt-BR" sz="1928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altLang="pt-BR" sz="1928" dirty="0">
              <a:ea typeface="Calibri" panose="020F0502020204030204" pitchFamily="34" charset="0"/>
            </a:endParaRPr>
          </a:p>
        </p:txBody>
      </p:sp>
      <p:sp>
        <p:nvSpPr>
          <p:cNvPr id="14" name="CaixaDeTexto 1">
            <a:extLst>
              <a:ext uri="{FF2B5EF4-FFF2-40B4-BE49-F238E27FC236}">
                <a16:creationId xmlns:a16="http://schemas.microsoft.com/office/drawing/2014/main" id="{7EC101A6-D3CA-4A82-AB56-9150F9907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536" y="2030014"/>
            <a:ext cx="5838987" cy="98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1928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https://www.youtube.com/watch?app=desktop&amp;v=UHCR5DVX0S8</a:t>
            </a:r>
            <a:endParaRPr lang="pt-BR" altLang="pt-BR" sz="1928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altLang="pt-BR" sz="1928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24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4362181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1">
            <a:extLst>
              <a:ext uri="{FF2B5EF4-FFF2-40B4-BE49-F238E27FC236}">
                <a16:creationId xmlns:a16="http://schemas.microsoft.com/office/drawing/2014/main" id="{978BA16A-EF18-4559-A53D-7DE810249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65" y="469106"/>
            <a:ext cx="2952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pt-BR" altLang="pt-BR" sz="2400" b="1" dirty="0"/>
              <a:t>Conceito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4BCAC6-FB23-48E6-AA20-8F50DF341100}"/>
              </a:ext>
            </a:extLst>
          </p:cNvPr>
          <p:cNvSpPr txBox="1"/>
          <p:nvPr/>
        </p:nvSpPr>
        <p:spPr>
          <a:xfrm>
            <a:off x="4460158" y="378754"/>
            <a:ext cx="6017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Automação de Processos Industriais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61EA898-7B63-45D3-AD10-E48A8E3AA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979" y="1556929"/>
            <a:ext cx="579478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sz="2000" dirty="0"/>
              <a:t>O processo de desenvolvimento industrial começou no fim do século XVIII e início do século XIX, a partir daí houve a necessidade de buscar maneiras de melhor controlar os gastos, a produtividade, o trabalhador e o retorno financeiro.</a:t>
            </a:r>
            <a:r>
              <a:rPr lang="pt-BR" altLang="pt-BR" sz="2000" dirty="0"/>
              <a:t>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457F63E-1BE1-4643-AEB1-094AC4C20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9" y="2162085"/>
            <a:ext cx="4284000" cy="375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3B90E6E-0A9E-4F94-B529-463B51437665}"/>
              </a:ext>
            </a:extLst>
          </p:cNvPr>
          <p:cNvSpPr txBox="1"/>
          <p:nvPr/>
        </p:nvSpPr>
        <p:spPr>
          <a:xfrm>
            <a:off x="4795431" y="3976092"/>
            <a:ext cx="52867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Diante disso, no decorrer do tempo surgiram diversos tipos de modelos e sistemas de produção industrial, um tipo sempre superava o outro de acordo com o momento histórico e suas respectivas necessidades.</a:t>
            </a:r>
          </a:p>
        </p:txBody>
      </p:sp>
    </p:spTree>
    <p:extLst>
      <p:ext uri="{BB962C8B-B14F-4D97-AF65-F5344CB8AC3E}">
        <p14:creationId xmlns:p14="http://schemas.microsoft.com/office/powerpoint/2010/main" val="318875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4658471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1">
            <a:extLst>
              <a:ext uri="{FF2B5EF4-FFF2-40B4-BE49-F238E27FC236}">
                <a16:creationId xmlns:a16="http://schemas.microsoft.com/office/drawing/2014/main" id="{978BA16A-EF18-4559-A53D-7DE810249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65" y="469106"/>
            <a:ext cx="2952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pt-BR" altLang="pt-BR" sz="2400" b="1" dirty="0"/>
              <a:t>Conceito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4BCAC6-FB23-48E6-AA20-8F50DF341100}"/>
              </a:ext>
            </a:extLst>
          </p:cNvPr>
          <p:cNvSpPr txBox="1"/>
          <p:nvPr/>
        </p:nvSpPr>
        <p:spPr>
          <a:xfrm>
            <a:off x="4658470" y="430644"/>
            <a:ext cx="6017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Automação de Processos Industriais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3A42114-6D9B-400A-8853-6087AAE3A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9549" y="1830910"/>
            <a:ext cx="482438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000" dirty="0"/>
              <a:t>Os principais tipos de produção, que se aplicaram completamente nas cadeias produtivas industriais, mas que podem ser vistos em outras esferas da economia (e até fora dela), são: </a:t>
            </a:r>
          </a:p>
          <a:p>
            <a:pPr marL="0" indent="0" algn="just">
              <a:spcBef>
                <a:spcPct val="0"/>
              </a:spcBef>
              <a:buClrTx/>
              <a:buSzTx/>
              <a:buNone/>
            </a:pPr>
            <a:endParaRPr lang="pt-BR" altLang="pt-BR" sz="2000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 dirty="0">
                <a:hlinkClick r:id="rId4"/>
              </a:rPr>
              <a:t>Taylorismo</a:t>
            </a:r>
            <a:r>
              <a:rPr lang="pt-BR" altLang="pt-BR" sz="2000" dirty="0"/>
              <a:t>;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pt-BR" altLang="pt-BR" sz="2000" dirty="0">
              <a:hlinkClick r:id="rId4"/>
            </a:endParaRP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 dirty="0">
                <a:hlinkClick r:id="rId4"/>
              </a:rPr>
              <a:t>Fordismo</a:t>
            </a:r>
            <a:r>
              <a:rPr lang="pt-BR" altLang="pt-BR" sz="2000" dirty="0"/>
              <a:t>;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endParaRPr lang="pt-BR" altLang="pt-BR" sz="2000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v"/>
            </a:pPr>
            <a:r>
              <a:rPr lang="pt-BR" altLang="pt-BR" sz="2000" dirty="0">
                <a:hlinkClick r:id="rId5"/>
              </a:rPr>
              <a:t>Toyotismo</a:t>
            </a:r>
            <a:r>
              <a:rPr lang="pt-BR" altLang="pt-BR" sz="2000" dirty="0"/>
              <a:t>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E9D9C69-1A1E-4CE7-AC6C-4E4197093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34" y="1830910"/>
            <a:ext cx="4392000" cy="344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20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4658471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1">
            <a:extLst>
              <a:ext uri="{FF2B5EF4-FFF2-40B4-BE49-F238E27FC236}">
                <a16:creationId xmlns:a16="http://schemas.microsoft.com/office/drawing/2014/main" id="{978BA16A-EF18-4559-A53D-7DE810249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65" y="469106"/>
            <a:ext cx="2952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pt-BR" altLang="pt-BR" sz="2400" b="1" dirty="0"/>
              <a:t>Conceito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4BCAC6-FB23-48E6-AA20-8F50DF341100}"/>
              </a:ext>
            </a:extLst>
          </p:cNvPr>
          <p:cNvSpPr txBox="1"/>
          <p:nvPr/>
        </p:nvSpPr>
        <p:spPr>
          <a:xfrm>
            <a:off x="4658470" y="430644"/>
            <a:ext cx="6017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Automação de Processos Industriais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6A843A8-BBD5-4BEF-801A-1C3F776A5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34" y="1759524"/>
            <a:ext cx="4356000" cy="322325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548082C-3B48-41C1-9944-C5E37911EB1A}"/>
              </a:ext>
            </a:extLst>
          </p:cNvPr>
          <p:cNvSpPr txBox="1"/>
          <p:nvPr/>
        </p:nvSpPr>
        <p:spPr>
          <a:xfrm>
            <a:off x="4965290" y="1258529"/>
            <a:ext cx="496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Taylorismo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02E6F5D-ABEA-43B0-8F98-BAFF162F3E4B}"/>
              </a:ext>
            </a:extLst>
          </p:cNvPr>
          <p:cNvSpPr txBox="1"/>
          <p:nvPr/>
        </p:nvSpPr>
        <p:spPr>
          <a:xfrm>
            <a:off x="4965290" y="2015613"/>
            <a:ext cx="504898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Teve início no começo do século passado, tinha como objetivo principal dinamizar o trabalho na indústria.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 criador desse sistema produtivo foi Frederick Taylor, que acreditava na especialização de tarefas, ou seja, o trabalhador desenvolvia uma única atividade.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Por exemplo, alguém que colocava os faróis nos automóveis na indústria automobilística faria apenas isso o dia todo sem conhecer os procedimentos das outras etapas da produção.</a:t>
            </a:r>
          </a:p>
        </p:txBody>
      </p:sp>
    </p:spTree>
    <p:extLst>
      <p:ext uri="{BB962C8B-B14F-4D97-AF65-F5344CB8AC3E}">
        <p14:creationId xmlns:p14="http://schemas.microsoft.com/office/powerpoint/2010/main" val="3770723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-1" y="0"/>
            <a:ext cx="4658471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1">
            <a:extLst>
              <a:ext uri="{FF2B5EF4-FFF2-40B4-BE49-F238E27FC236}">
                <a16:creationId xmlns:a16="http://schemas.microsoft.com/office/drawing/2014/main" id="{978BA16A-EF18-4559-A53D-7DE810249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65" y="469106"/>
            <a:ext cx="2952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pt-BR" altLang="pt-BR" sz="2400" b="1" dirty="0"/>
              <a:t>Conceito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4BCAC6-FB23-48E6-AA20-8F50DF341100}"/>
              </a:ext>
            </a:extLst>
          </p:cNvPr>
          <p:cNvSpPr txBox="1"/>
          <p:nvPr/>
        </p:nvSpPr>
        <p:spPr>
          <a:xfrm>
            <a:off x="4658470" y="430644"/>
            <a:ext cx="6017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Automação de Processos Industriais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181B847-CD61-46B2-85AD-B7B9247AA897}"/>
              </a:ext>
            </a:extLst>
          </p:cNvPr>
          <p:cNvSpPr txBox="1"/>
          <p:nvPr/>
        </p:nvSpPr>
        <p:spPr>
          <a:xfrm>
            <a:off x="4906297" y="1288026"/>
            <a:ext cx="5188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Fordismo 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9D0CDC7-CE26-4F97-8E6C-4428599F844B}"/>
              </a:ext>
            </a:extLst>
          </p:cNvPr>
          <p:cNvSpPr txBox="1"/>
          <p:nvPr/>
        </p:nvSpPr>
        <p:spPr>
          <a:xfrm>
            <a:off x="4906297" y="2725294"/>
            <a:ext cx="503915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Essa modalidade de produção foi criada a partir do Taylorismo, com seu mentor Henry Ford na década de 20.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Sua ideia foi elaborada em sua própria indústria de automóvel, a Ford, baseado na especialização da função e na instalação de esteiras sem fim na linha de montagem, à medida que o produto deslocava na esteira o trabalhador desenvolvia sua função.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E949015-6B26-448B-B703-3ED67C47A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766" y="1923040"/>
            <a:ext cx="4716000" cy="277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872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57803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1">
            <a:extLst>
              <a:ext uri="{FF2B5EF4-FFF2-40B4-BE49-F238E27FC236}">
                <a16:creationId xmlns:a16="http://schemas.microsoft.com/office/drawing/2014/main" id="{978BA16A-EF18-4559-A53D-7DE810249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65" y="469106"/>
            <a:ext cx="2952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pt-BR" altLang="pt-BR" sz="2400" b="1" dirty="0"/>
              <a:t>Conceito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4BCAC6-FB23-48E6-AA20-8F50DF341100}"/>
              </a:ext>
            </a:extLst>
          </p:cNvPr>
          <p:cNvSpPr txBox="1"/>
          <p:nvPr/>
        </p:nvSpPr>
        <p:spPr>
          <a:xfrm>
            <a:off x="4548650" y="438477"/>
            <a:ext cx="6017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Automação de Processos Industriais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181B847-CD61-46B2-85AD-B7B9247AA897}"/>
              </a:ext>
            </a:extLst>
          </p:cNvPr>
          <p:cNvSpPr txBox="1"/>
          <p:nvPr/>
        </p:nvSpPr>
        <p:spPr>
          <a:xfrm>
            <a:off x="4906297" y="1288026"/>
            <a:ext cx="5188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Toyotismo  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9D0CDC7-CE26-4F97-8E6C-4428599F844B}"/>
              </a:ext>
            </a:extLst>
          </p:cNvPr>
          <p:cNvSpPr txBox="1"/>
          <p:nvPr/>
        </p:nvSpPr>
        <p:spPr>
          <a:xfrm>
            <a:off x="4891430" y="2162629"/>
            <a:ext cx="503915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Sistema de produção criado no Japão que tinha em sua base a tecnologia da informática e da robótica, isso ocorreu na década de 1970, e primeiramente foi usado na fábrica da Toyota.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Nessa modalidade de produção o trabalhador não fica limitado a uma única tarefa, o operário desenvolve diversas atividades na produção.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Outra criação desse sistema é o </a:t>
            </a:r>
            <a:r>
              <a:rPr lang="pt-BR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just-in-time,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produzir a partir de um tempo já estipulado com intenção de regular os estoques e a matéria-prima.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1C2D18F-0775-43BF-B64C-44384C1E7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257" y="2162629"/>
            <a:ext cx="4309954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173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66;p14">
            <a:extLst>
              <a:ext uri="{FF2B5EF4-FFF2-40B4-BE49-F238E27FC236}">
                <a16:creationId xmlns:a16="http://schemas.microsoft.com/office/drawing/2014/main" id="{18DF7F8A-8E8A-4323-9E14-5397962E84AA}"/>
              </a:ext>
            </a:extLst>
          </p:cNvPr>
          <p:cNvSpPr txBox="1"/>
          <p:nvPr/>
        </p:nvSpPr>
        <p:spPr>
          <a:xfrm>
            <a:off x="4742163" y="1366802"/>
            <a:ext cx="5188417" cy="3326430"/>
          </a:xfrm>
          <a:prstGeom prst="rect">
            <a:avLst/>
          </a:prstGeom>
        </p:spPr>
        <p:txBody>
          <a:bodyPr spcFirstLastPara="1" vert="horz" lIns="104775" tIns="52388" rIns="104775" bIns="52388" rtlCol="0" anchorCtr="0">
            <a:normAutofit/>
          </a:bodyPr>
          <a:lstStyle/>
          <a:p>
            <a:pPr marL="523860">
              <a:lnSpc>
                <a:spcPct val="150000"/>
              </a:lnSpc>
              <a:spcBef>
                <a:spcPts val="1146"/>
              </a:spcBef>
              <a:buClr>
                <a:schemeClr val="accent1"/>
              </a:buClr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CF7670E3-859E-40BC-BCCB-20ACFDD19EC6}"/>
              </a:ext>
            </a:extLst>
          </p:cNvPr>
          <p:cNvSpPr/>
          <p:nvPr/>
        </p:nvSpPr>
        <p:spPr>
          <a:xfrm>
            <a:off x="0" y="0"/>
            <a:ext cx="4578030" cy="73453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310A3D0B-7BCA-42F3-84E8-7E199DA7A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6385701"/>
            <a:ext cx="1888444" cy="9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CaixaDeTexto 1">
            <a:extLst>
              <a:ext uri="{FF2B5EF4-FFF2-40B4-BE49-F238E27FC236}">
                <a16:creationId xmlns:a16="http://schemas.microsoft.com/office/drawing/2014/main" id="{978BA16A-EF18-4559-A53D-7DE810249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065" y="469106"/>
            <a:ext cx="2952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ClrTx/>
              <a:buSzTx/>
              <a:buNone/>
            </a:pPr>
            <a:r>
              <a:rPr lang="pt-BR" altLang="pt-BR" sz="2400" b="1" dirty="0"/>
              <a:t>Conceito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54BCAC6-FB23-48E6-AA20-8F50DF341100}"/>
              </a:ext>
            </a:extLst>
          </p:cNvPr>
          <p:cNvSpPr txBox="1"/>
          <p:nvPr/>
        </p:nvSpPr>
        <p:spPr>
          <a:xfrm>
            <a:off x="4548650" y="438477"/>
            <a:ext cx="6017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Automação de Processos Industriais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181B847-CD61-46B2-85AD-B7B9247AA897}"/>
              </a:ext>
            </a:extLst>
          </p:cNvPr>
          <p:cNvSpPr txBox="1"/>
          <p:nvPr/>
        </p:nvSpPr>
        <p:spPr>
          <a:xfrm>
            <a:off x="4906297" y="1288026"/>
            <a:ext cx="5188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Toyotismo  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73C0BAE-866D-4C3A-85A5-19AEFC005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297" y="2076020"/>
            <a:ext cx="5093109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800" dirty="0"/>
              <a:t>Produção flexível e não mais em massa, mas variando de acordo com a procura;</a:t>
            </a:r>
          </a:p>
          <a:p>
            <a:pPr marL="0" indent="0" algn="just">
              <a:spcBef>
                <a:spcPct val="0"/>
              </a:spcBef>
              <a:buClrTx/>
              <a:buSzTx/>
              <a:buNone/>
            </a:pPr>
            <a:r>
              <a:rPr lang="pt-BR" altLang="pt-BR" sz="1800" dirty="0"/>
              <a:t>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800" dirty="0"/>
              <a:t>Maior rapidez no processo produtivo (</a:t>
            </a:r>
            <a:r>
              <a:rPr lang="pt-BR" altLang="pt-BR" sz="1800" i="1" dirty="0"/>
              <a:t>just in time</a:t>
            </a:r>
            <a:r>
              <a:rPr lang="pt-BR" altLang="pt-BR" sz="1800" dirty="0"/>
              <a:t>)</a:t>
            </a:r>
            <a:r>
              <a:rPr lang="pt-BR" altLang="pt-BR" sz="1800" i="1" dirty="0"/>
              <a:t>;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1800" i="1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800" dirty="0"/>
              <a:t> O mesmo trabalhador realiza múltiplas funções; </a:t>
            </a:r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1800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800" dirty="0"/>
              <a:t>Não necessidade de estocagem; </a:t>
            </a:r>
          </a:p>
          <a:p>
            <a:pPr marL="0" indent="0" algn="just">
              <a:spcBef>
                <a:spcPct val="0"/>
              </a:spcBef>
              <a:buClrTx/>
              <a:buSzTx/>
              <a:buNone/>
            </a:pPr>
            <a:endParaRPr lang="pt-BR" altLang="pt-BR" sz="1800" dirty="0"/>
          </a:p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800" dirty="0"/>
              <a:t>Produtos não necessariamente padronizados.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0D77C1F-9D25-4C03-BC56-207486FF9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5" y="2076693"/>
            <a:ext cx="4356000" cy="319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955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2|8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2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8.1|3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8.1|3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8.1|3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2.4|8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2.4|8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2.4|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2|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5.2|8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5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5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21.1"/>
</p:tagLst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1330</TotalTime>
  <Words>1835</Words>
  <Application>Microsoft Office PowerPoint</Application>
  <PresentationFormat>Personalizar</PresentationFormat>
  <Paragraphs>193</Paragraphs>
  <Slides>31</Slides>
  <Notes>31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Cesar da Costa</dc:creator>
  <cp:lastModifiedBy>Cesar da Costa</cp:lastModifiedBy>
  <cp:revision>116</cp:revision>
  <dcterms:created xsi:type="dcterms:W3CDTF">2022-01-16T23:09:25Z</dcterms:created>
  <dcterms:modified xsi:type="dcterms:W3CDTF">2022-04-06T22:34:10Z</dcterms:modified>
</cp:coreProperties>
</file>